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1.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2.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slides/charts/chart3.xml" ContentType="application/vnd.openxmlformats-officedocument.drawingml.chart+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charts/chart4.xml" ContentType="application/vnd.openxmlformats-officedocument.drawingml.chart+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ea1bb8a7165f4ea9" /><Relationship Type="http://schemas.openxmlformats.org/officeDocument/2006/relationships/extended-properties" Target="/docProps/app.xml" Id="Rd153f4715e9c411f" /><Relationship Type="http://schemas.openxmlformats.org/officeDocument/2006/relationships/officeDocument" Target="/ppt/presentation.xml" Id="R4bf510dc2cb74fd9" /></Relationships>
</file>

<file path=ppt/presentation.xml><?xml version="1.0" encoding="utf-8"?>
<p:presentation xmlns:p="http://schemas.openxmlformats.org/presentationml/2006/main">
  <p:sldMasterIdLst>
    <p:sldMasterId xmlns:r="http://schemas.openxmlformats.org/officeDocument/2006/relationships" id="2147483648" r:id="R485be147a19f4b31"/>
  </p:sldMasterIdLst>
  <p:notesMasterIdLst>
    <p:notesMasterId xmlns:r="http://schemas.openxmlformats.org/officeDocument/2006/relationships" r:id="R6f91bf64dd0f4f9b"/>
  </p:notesMasterIdLst>
  <p:sldIdLst>
    <p:sldId xmlns:r="http://schemas.openxmlformats.org/officeDocument/2006/relationships" id="256" r:id="Rffc4715b37134436"/>
    <p:sldId xmlns:r="http://schemas.openxmlformats.org/officeDocument/2006/relationships" id="257" r:id="Re27730d2db034c58"/>
    <p:sldId xmlns:r="http://schemas.openxmlformats.org/officeDocument/2006/relationships" id="258" r:id="R222ec41947284219"/>
    <p:sldId xmlns:r="http://schemas.openxmlformats.org/officeDocument/2006/relationships" id="259" r:id="R445f90f14dc24f3a"/>
    <p:sldId xmlns:r="http://schemas.openxmlformats.org/officeDocument/2006/relationships" id="260" r:id="R37479d25427e433c"/>
    <p:sldId xmlns:r="http://schemas.openxmlformats.org/officeDocument/2006/relationships" id="261" r:id="R92c9d785c1e9469e"/>
    <p:sldId xmlns:r="http://schemas.openxmlformats.org/officeDocument/2006/relationships" id="262" r:id="R5a1dacecb4ca4f46"/>
    <p:sldId xmlns:r="http://schemas.openxmlformats.org/officeDocument/2006/relationships" id="263" r:id="R86fa44475bb944fc"/>
    <p:sldId xmlns:r="http://schemas.openxmlformats.org/officeDocument/2006/relationships" id="264" r:id="R7f570701f67f462c"/>
    <p:sldId xmlns:r="http://schemas.openxmlformats.org/officeDocument/2006/relationships" id="265" r:id="R0c3c99154e1c40da"/>
    <p:sldId xmlns:r="http://schemas.openxmlformats.org/officeDocument/2006/relationships" id="266" r:id="Rc70cd0acc5b9421e"/>
    <p:sldId xmlns:r="http://schemas.openxmlformats.org/officeDocument/2006/relationships" id="267" r:id="R7aadd05fb7e7489f"/>
    <p:sldId xmlns:r="http://schemas.openxmlformats.org/officeDocument/2006/relationships" id="268" r:id="R06d996151d4247c2"/>
    <p:sldId xmlns:r="http://schemas.openxmlformats.org/officeDocument/2006/relationships" id="269" r:id="Rf76dd850c329439f"/>
    <p:sldId xmlns:r="http://schemas.openxmlformats.org/officeDocument/2006/relationships" id="270" r:id="Rfd26a9cc03c14d81"/>
    <p:sldId xmlns:r="http://schemas.openxmlformats.org/officeDocument/2006/relationships" id="271" r:id="R30cdc0b688d34f3e"/>
    <p:sldId xmlns:r="http://schemas.openxmlformats.org/officeDocument/2006/relationships" id="272" r:id="Ref76e37668354c27"/>
    <p:sldId xmlns:r="http://schemas.openxmlformats.org/officeDocument/2006/relationships" id="273" r:id="Rc65d46ff63074c95"/>
    <p:sldId xmlns:r="http://schemas.openxmlformats.org/officeDocument/2006/relationships" id="274" r:id="R1c82784a41ae4c57"/>
    <p:sldId xmlns:r="http://schemas.openxmlformats.org/officeDocument/2006/relationships" id="275" r:id="R2f6aceffdd6f42cb"/>
    <p:sldId xmlns:r="http://schemas.openxmlformats.org/officeDocument/2006/relationships" id="276" r:id="R5f542313b0d24949"/>
    <p:sldId xmlns:r="http://schemas.openxmlformats.org/officeDocument/2006/relationships" id="277" r:id="R33b618fa9ff9484b"/>
    <p:sldId xmlns:r="http://schemas.openxmlformats.org/officeDocument/2006/relationships" id="278" r:id="R98719f45f41246b6"/>
    <p:sldId xmlns:r="http://schemas.openxmlformats.org/officeDocument/2006/relationships" id="279" r:id="Ra82874d433994aeb"/>
    <p:sldId xmlns:r="http://schemas.openxmlformats.org/officeDocument/2006/relationships" id="280" r:id="Rcddb45d414e24770"/>
    <p:sldId xmlns:r="http://schemas.openxmlformats.org/officeDocument/2006/relationships" id="281" r:id="R0b5052f44ecd45f9"/>
    <p:sldId xmlns:r="http://schemas.openxmlformats.org/officeDocument/2006/relationships" id="282" r:id="R606cab225f7b4f3b"/>
    <p:sldId xmlns:r="http://schemas.openxmlformats.org/officeDocument/2006/relationships" id="283" r:id="R1fb73f2c71e04dd9"/>
    <p:sldId xmlns:r="http://schemas.openxmlformats.org/officeDocument/2006/relationships" id="284" r:id="R84ebc4d68c1c41fb"/>
    <p:sldId xmlns:r="http://schemas.openxmlformats.org/officeDocument/2006/relationships" id="285" r:id="R8ea6c4f3084846fd"/>
    <p:sldId xmlns:r="http://schemas.openxmlformats.org/officeDocument/2006/relationships" id="286" r:id="Rb0fac0ffb49740e0"/>
    <p:sldId xmlns:r="http://schemas.openxmlformats.org/officeDocument/2006/relationships" id="287" r:id="Rff47d7dcd942416a"/>
    <p:sldId xmlns:r="http://schemas.openxmlformats.org/officeDocument/2006/relationships" id="288" r:id="Rddf828236c014e90"/>
    <p:sldId xmlns:r="http://schemas.openxmlformats.org/officeDocument/2006/relationships" id="289" r:id="R9ba73bf5b3f34ea8"/>
    <p:sldId xmlns:r="http://schemas.openxmlformats.org/officeDocument/2006/relationships" id="290" r:id="R568803ea2aab48b0"/>
    <p:sldId xmlns:r="http://schemas.openxmlformats.org/officeDocument/2006/relationships" id="291" r:id="R66496c36f27448e8"/>
    <p:sldId xmlns:r="http://schemas.openxmlformats.org/officeDocument/2006/relationships" id="292" r:id="R8b958699e9cd43c4"/>
    <p:sldId xmlns:r="http://schemas.openxmlformats.org/officeDocument/2006/relationships" id="293" r:id="Rbfbb9c3ae910453f"/>
    <p:sldId xmlns:r="http://schemas.openxmlformats.org/officeDocument/2006/relationships" id="294" r:id="R82462f198c084e61"/>
    <p:sldId xmlns:r="http://schemas.openxmlformats.org/officeDocument/2006/relationships" id="295" r:id="Raac3f81e151c4f38"/>
    <p:sldId xmlns:r="http://schemas.openxmlformats.org/officeDocument/2006/relationships" id="296" r:id="R06f5825bd14e4083"/>
    <p:sldId xmlns:r="http://schemas.openxmlformats.org/officeDocument/2006/relationships" id="297" r:id="R0caabb3b2e9047bd"/>
    <p:sldId xmlns:r="http://schemas.openxmlformats.org/officeDocument/2006/relationships" id="298" r:id="Rdea977f620364eb2"/>
    <p:sldId xmlns:r="http://schemas.openxmlformats.org/officeDocument/2006/relationships" id="299" r:id="R573f2544fe784737"/>
    <p:sldId xmlns:r="http://schemas.openxmlformats.org/officeDocument/2006/relationships" id="300" r:id="R72dd4600152f44b6"/>
    <p:sldId xmlns:r="http://schemas.openxmlformats.org/officeDocument/2006/relationships" id="301" r:id="R8c1c2aa640d44ccc"/>
    <p:sldId xmlns:r="http://schemas.openxmlformats.org/officeDocument/2006/relationships" id="302" r:id="R3dba19f7987340fc"/>
    <p:sldId xmlns:r="http://schemas.openxmlformats.org/officeDocument/2006/relationships" id="303" r:id="R4a5fac993bb443d2"/>
    <p:sldId xmlns:r="http://schemas.openxmlformats.org/officeDocument/2006/relationships" id="304" r:id="Re1c60d2f253c4ee8"/>
    <p:sldId xmlns:r="http://schemas.openxmlformats.org/officeDocument/2006/relationships" id="305" r:id="R62f8e8b6c56940cd"/>
    <p:sldId xmlns:r="http://schemas.openxmlformats.org/officeDocument/2006/relationships" id="306" r:id="R4a0f4823fca2466d"/>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26de7e300c644bd" /><Relationship Type="http://schemas.openxmlformats.org/officeDocument/2006/relationships/slideMaster" Target="/ppt/slideMasters/slideMaster1.xml" Id="R485be147a19f4b31" /><Relationship Type="http://schemas.openxmlformats.org/officeDocument/2006/relationships/notesMaster" Target="/ppt/notesMasters/notesMaster1.xml" Id="R6f91bf64dd0f4f9b" /><Relationship Type="http://schemas.openxmlformats.org/officeDocument/2006/relationships/presProps" Target="/ppt/presProps.xml" Id="R8fea85e5ada14d5f" /><Relationship Type="http://schemas.openxmlformats.org/officeDocument/2006/relationships/tableStyles" Target="/ppt/tableStyles.xml" Id="R29de3985da094280" /><Relationship Type="http://schemas.openxmlformats.org/officeDocument/2006/relationships/slide" Target="/ppt/slides/slide1.xml" Id="Rffc4715b37134436" /><Relationship Type="http://schemas.openxmlformats.org/officeDocument/2006/relationships/slide" Target="/ppt/slides/slide2.xml" Id="Re27730d2db034c58" /><Relationship Type="http://schemas.openxmlformats.org/officeDocument/2006/relationships/slide" Target="/ppt/slides/slide3.xml" Id="R222ec41947284219" /><Relationship Type="http://schemas.openxmlformats.org/officeDocument/2006/relationships/slide" Target="/ppt/slides/slide4.xml" Id="R445f90f14dc24f3a" /><Relationship Type="http://schemas.openxmlformats.org/officeDocument/2006/relationships/slide" Target="/ppt/slides/slide5.xml" Id="R37479d25427e433c" /><Relationship Type="http://schemas.openxmlformats.org/officeDocument/2006/relationships/slide" Target="/ppt/slides/slide6.xml" Id="R92c9d785c1e9469e" /><Relationship Type="http://schemas.openxmlformats.org/officeDocument/2006/relationships/slide" Target="/ppt/slides/slide7.xml" Id="R5a1dacecb4ca4f46" /><Relationship Type="http://schemas.openxmlformats.org/officeDocument/2006/relationships/slide" Target="/ppt/slides/slide8.xml" Id="R86fa44475bb944fc" /><Relationship Type="http://schemas.openxmlformats.org/officeDocument/2006/relationships/slide" Target="/ppt/slides/slide9.xml" Id="R7f570701f67f462c" /><Relationship Type="http://schemas.openxmlformats.org/officeDocument/2006/relationships/slide" Target="/ppt/slides/slide10.xml" Id="R0c3c99154e1c40da" /><Relationship Type="http://schemas.openxmlformats.org/officeDocument/2006/relationships/slide" Target="/ppt/slides/slide11.xml" Id="Rc70cd0acc5b9421e" /><Relationship Type="http://schemas.openxmlformats.org/officeDocument/2006/relationships/slide" Target="/ppt/slides/slide12.xml" Id="R7aadd05fb7e7489f" /><Relationship Type="http://schemas.openxmlformats.org/officeDocument/2006/relationships/slide" Target="/ppt/slides/slide13.xml" Id="R06d996151d4247c2" /><Relationship Type="http://schemas.openxmlformats.org/officeDocument/2006/relationships/slide" Target="/ppt/slides/slide14.xml" Id="Rf76dd850c329439f" /><Relationship Type="http://schemas.openxmlformats.org/officeDocument/2006/relationships/slide" Target="/ppt/slides/slide15.xml" Id="Rfd26a9cc03c14d81" /><Relationship Type="http://schemas.openxmlformats.org/officeDocument/2006/relationships/slide" Target="/ppt/slides/slide16.xml" Id="R30cdc0b688d34f3e" /><Relationship Type="http://schemas.openxmlformats.org/officeDocument/2006/relationships/slide" Target="/ppt/slides/slide17.xml" Id="Ref76e37668354c27" /><Relationship Type="http://schemas.openxmlformats.org/officeDocument/2006/relationships/slide" Target="/ppt/slides/slide18.xml" Id="Rc65d46ff63074c95" /><Relationship Type="http://schemas.openxmlformats.org/officeDocument/2006/relationships/slide" Target="/ppt/slides/slide19.xml" Id="R1c82784a41ae4c57" /><Relationship Type="http://schemas.openxmlformats.org/officeDocument/2006/relationships/slide" Target="/ppt/slides/slide20.xml" Id="R2f6aceffdd6f42cb" /><Relationship Type="http://schemas.openxmlformats.org/officeDocument/2006/relationships/slide" Target="/ppt/slides/slide21.xml" Id="R5f542313b0d24949" /><Relationship Type="http://schemas.openxmlformats.org/officeDocument/2006/relationships/slide" Target="/ppt/slides/slide22.xml" Id="R33b618fa9ff9484b" /><Relationship Type="http://schemas.openxmlformats.org/officeDocument/2006/relationships/slide" Target="/ppt/slides/slide23.xml" Id="R98719f45f41246b6" /><Relationship Type="http://schemas.openxmlformats.org/officeDocument/2006/relationships/slide" Target="/ppt/slides/slide24.xml" Id="Ra82874d433994aeb" /><Relationship Type="http://schemas.openxmlformats.org/officeDocument/2006/relationships/slide" Target="/ppt/slides/slide25.xml" Id="Rcddb45d414e24770" /><Relationship Type="http://schemas.openxmlformats.org/officeDocument/2006/relationships/slide" Target="/ppt/slides/slide26.xml" Id="R0b5052f44ecd45f9" /><Relationship Type="http://schemas.openxmlformats.org/officeDocument/2006/relationships/slide" Target="/ppt/slides/slide27.xml" Id="R606cab225f7b4f3b" /><Relationship Type="http://schemas.openxmlformats.org/officeDocument/2006/relationships/slide" Target="/ppt/slides/slide28.xml" Id="R1fb73f2c71e04dd9" /><Relationship Type="http://schemas.openxmlformats.org/officeDocument/2006/relationships/slide" Target="/ppt/slides/slide29.xml" Id="R84ebc4d68c1c41fb" /><Relationship Type="http://schemas.openxmlformats.org/officeDocument/2006/relationships/slide" Target="/ppt/slides/slide30.xml" Id="R8ea6c4f3084846fd" /><Relationship Type="http://schemas.openxmlformats.org/officeDocument/2006/relationships/slide" Target="/ppt/slides/slide31.xml" Id="Rb0fac0ffb49740e0" /><Relationship Type="http://schemas.openxmlformats.org/officeDocument/2006/relationships/slide" Target="/ppt/slides/slide32.xml" Id="Rff47d7dcd942416a" /><Relationship Type="http://schemas.openxmlformats.org/officeDocument/2006/relationships/slide" Target="/ppt/slides/slide33.xml" Id="Rddf828236c014e90" /><Relationship Type="http://schemas.openxmlformats.org/officeDocument/2006/relationships/slide" Target="/ppt/slides/slide34.xml" Id="R9ba73bf5b3f34ea8" /><Relationship Type="http://schemas.openxmlformats.org/officeDocument/2006/relationships/slide" Target="/ppt/slides/slide35.xml" Id="R568803ea2aab48b0" /><Relationship Type="http://schemas.openxmlformats.org/officeDocument/2006/relationships/slide" Target="/ppt/slides/slide36.xml" Id="R66496c36f27448e8" /><Relationship Type="http://schemas.openxmlformats.org/officeDocument/2006/relationships/slide" Target="/ppt/slides/slide37.xml" Id="R8b958699e9cd43c4" /><Relationship Type="http://schemas.openxmlformats.org/officeDocument/2006/relationships/slide" Target="/ppt/slides/slide38.xml" Id="Rbfbb9c3ae910453f" /><Relationship Type="http://schemas.openxmlformats.org/officeDocument/2006/relationships/slide" Target="/ppt/slides/slide39.xml" Id="R82462f198c084e61" /><Relationship Type="http://schemas.openxmlformats.org/officeDocument/2006/relationships/slide" Target="/ppt/slides/slide40.xml" Id="Raac3f81e151c4f38" /><Relationship Type="http://schemas.openxmlformats.org/officeDocument/2006/relationships/slide" Target="/ppt/slides/slide41.xml" Id="R06f5825bd14e4083" /><Relationship Type="http://schemas.openxmlformats.org/officeDocument/2006/relationships/slide" Target="/ppt/slides/slide42.xml" Id="R0caabb3b2e9047bd" /><Relationship Type="http://schemas.openxmlformats.org/officeDocument/2006/relationships/slide" Target="/ppt/slides/slide43.xml" Id="Rdea977f620364eb2" /><Relationship Type="http://schemas.openxmlformats.org/officeDocument/2006/relationships/slide" Target="/ppt/slides/slide44.xml" Id="R573f2544fe784737" /><Relationship Type="http://schemas.openxmlformats.org/officeDocument/2006/relationships/slide" Target="/ppt/slides/slide45.xml" Id="R72dd4600152f44b6" /><Relationship Type="http://schemas.openxmlformats.org/officeDocument/2006/relationships/slide" Target="/ppt/slides/slide46.xml" Id="R8c1c2aa640d44ccc" /><Relationship Type="http://schemas.openxmlformats.org/officeDocument/2006/relationships/slide" Target="/ppt/slides/slide47.xml" Id="R3dba19f7987340fc" /><Relationship Type="http://schemas.openxmlformats.org/officeDocument/2006/relationships/slide" Target="/ppt/slides/slide48.xml" Id="R4a5fac993bb443d2" /><Relationship Type="http://schemas.openxmlformats.org/officeDocument/2006/relationships/slide" Target="/ppt/slides/slide49.xml" Id="Re1c60d2f253c4ee8" /><Relationship Type="http://schemas.openxmlformats.org/officeDocument/2006/relationships/slide" Target="/ppt/slides/slide50.xml" Id="R62f8e8b6c56940cd" /><Relationship Type="http://schemas.openxmlformats.org/officeDocument/2006/relationships/slide" Target="/ppt/slides/slide51.xml" Id="R4a0f4823fca2466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f54bf01a5124d3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31dd6485cd45ac" /><Relationship Type="http://schemas.openxmlformats.org/officeDocument/2006/relationships/notesMaster" Target="/ppt/notesMasters/notesMaster1.xml" Id="R485f87534ac440ac" /></Relationships>
</file>

<file path=ppt/notesSlides/_rels/notesSlide2.xml.rels>&#65279;<?xml version="1.0" encoding="utf-8"?><Relationships xmlns="http://schemas.openxmlformats.org/package/2006/relationships"><Relationship Type="http://schemas.openxmlformats.org/officeDocument/2006/relationships/slide" Target="/ppt/slides/slide2.xml" Id="R0466b2091b3a4ac3" /><Relationship Type="http://schemas.openxmlformats.org/officeDocument/2006/relationships/notesMaster" Target="/ppt/notesMasters/notesMaster1.xml" Id="R9776b2d98cbb4157" /></Relationships>
</file>

<file path=ppt/notesSlides/_rels/notesSlide3.xml.rels>&#65279;<?xml version="1.0" encoding="utf-8"?><Relationships xmlns="http://schemas.openxmlformats.org/package/2006/relationships"><Relationship Type="http://schemas.openxmlformats.org/officeDocument/2006/relationships/slide" Target="/ppt/slides/slide3.xml" Id="Re499230c6eeb420f" /><Relationship Type="http://schemas.openxmlformats.org/officeDocument/2006/relationships/notesMaster" Target="/ppt/notesMasters/notesMaster1.xml" Id="Rdb9466a5a9d2422e" /></Relationships>
</file>

<file path=ppt/notesSlides/_rels/notesSlide4.xml.rels>&#65279;<?xml version="1.0" encoding="utf-8"?><Relationships xmlns="http://schemas.openxmlformats.org/package/2006/relationships"><Relationship Type="http://schemas.openxmlformats.org/officeDocument/2006/relationships/slide" Target="/ppt/slides/slide4.xml" Id="R0c21ae3dd6dd42bd" /><Relationship Type="http://schemas.openxmlformats.org/officeDocument/2006/relationships/notesMaster" Target="/ppt/notesMasters/notesMaster1.xml" Id="R43a3771fd2fb4324" /></Relationships>
</file>

<file path=ppt/notesSlides/_rels/notesSlide5.xml.rels>&#65279;<?xml version="1.0" encoding="utf-8"?><Relationships xmlns="http://schemas.openxmlformats.org/package/2006/relationships"><Relationship Type="http://schemas.openxmlformats.org/officeDocument/2006/relationships/slide" Target="/ppt/slides/slide5.xml" Id="R3c46aa66af624887" /><Relationship Type="http://schemas.openxmlformats.org/officeDocument/2006/relationships/notesMaster" Target="/ppt/notesMasters/notesMaster1.xml" Id="R436b0989f2cc4fb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3fc41a730194656" /><Relationship Type="http://schemas.openxmlformats.org/officeDocument/2006/relationships/notesMaster" Target="/ppt/notesMasters/notesMaster1.xml" Id="Rd3eb864afadf4687" /></Relationships>
</file>

<file path=ppt/notesSlides/_rels/notesSlide7.xml.rels>&#65279;<?xml version="1.0" encoding="utf-8"?><Relationships xmlns="http://schemas.openxmlformats.org/package/2006/relationships"><Relationship Type="http://schemas.openxmlformats.org/officeDocument/2006/relationships/slide" Target="/ppt/slides/slide7.xml" Id="Rc1d9bbf92da54ae0" /><Relationship Type="http://schemas.openxmlformats.org/officeDocument/2006/relationships/notesMaster" Target="/ppt/notesMasters/notesMaster1.xml" Id="R188a68de061e47b4" /></Relationships>
</file>

<file path=ppt/notesSlides/_rels/notesSlide8.xml.rels>&#65279;<?xml version="1.0" encoding="utf-8"?><Relationships xmlns="http://schemas.openxmlformats.org/package/2006/relationships"><Relationship Type="http://schemas.openxmlformats.org/officeDocument/2006/relationships/slide" Target="/ppt/slides/slide8.xml" Id="R9de6a7158284479e" /><Relationship Type="http://schemas.openxmlformats.org/officeDocument/2006/relationships/notesMaster" Target="/ppt/notesMasters/notesMaster1.xml" Id="Ref54f06a283540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f55ad701a3d34c4c" /><Relationship Type="http://schemas.openxmlformats.org/officeDocument/2006/relationships/notesMaster" Target="/ppt/notesMasters/notesMaster1.xml" Id="R09cf4b0927434b3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39ae9d4156f4d65" /><Relationship Type="http://schemas.openxmlformats.org/officeDocument/2006/relationships/notesMaster" Target="/ppt/notesMasters/notesMaster1.xml" Id="Rc77bf9047eec4a2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e2d57e69aed41ed" /><Relationship Type="http://schemas.openxmlformats.org/officeDocument/2006/relationships/notesMaster" Target="/ppt/notesMasters/notesMaster1.xml" Id="Rf20e9cfe8bb9442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83eff64753e4546" /><Relationship Type="http://schemas.openxmlformats.org/officeDocument/2006/relationships/notesMaster" Target="/ppt/notesMasters/notesMaster1.xml" Id="Raf90efee99b94b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2d13728a1c9461d" /><Relationship Type="http://schemas.openxmlformats.org/officeDocument/2006/relationships/notesMaster" Target="/ppt/notesMasters/notesMaster1.xml" Id="R5d775e347f99499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bd40275e19d4e50" /><Relationship Type="http://schemas.openxmlformats.org/officeDocument/2006/relationships/notesMaster" Target="/ppt/notesMasters/notesMaster1.xml" Id="R1fb5da6a796f48d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3f485ed0b5f4d50" /><Relationship Type="http://schemas.openxmlformats.org/officeDocument/2006/relationships/notesMaster" Target="/ppt/notesMasters/notesMaster1.xml" Id="R762d08908b0b43c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76a7d1a95dd46fc" /><Relationship Type="http://schemas.openxmlformats.org/officeDocument/2006/relationships/notesMaster" Target="/ppt/notesMasters/notesMaster1.xml" Id="R3e9f259a07854be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1b16c15783c4397" /><Relationship Type="http://schemas.openxmlformats.org/officeDocument/2006/relationships/notesMaster" Target="/ppt/notesMasters/notesMaster1.xml" Id="R7c975b03bebf4ec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1d463455f3d4c9b" /><Relationship Type="http://schemas.openxmlformats.org/officeDocument/2006/relationships/notesMaster" Target="/ppt/notesMasters/notesMaster1.xml" Id="R970a0874e8b1418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63a5fd72ca446c9" /><Relationship Type="http://schemas.openxmlformats.org/officeDocument/2006/relationships/notesMaster" Target="/ppt/notesMasters/notesMaster1.xml" Id="R44ca32fc5c3b4e1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24870c891994065" /><Relationship Type="http://schemas.openxmlformats.org/officeDocument/2006/relationships/notesMaster" Target="/ppt/notesMasters/notesMaster1.xml" Id="R188f47c6b2d74b4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1162da18f1c48d5" /><Relationship Type="http://schemas.openxmlformats.org/officeDocument/2006/relationships/notesMaster" Target="/ppt/notesMasters/notesMaster1.xml" Id="Rbd0adca51181426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5102bf3acb044d1" /><Relationship Type="http://schemas.openxmlformats.org/officeDocument/2006/relationships/notesMaster" Target="/ppt/notesMasters/notesMaster1.xml" Id="Raa8cab257d9d448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93fbd603b934c8d" /><Relationship Type="http://schemas.openxmlformats.org/officeDocument/2006/relationships/notesMaster" Target="/ppt/notesMasters/notesMaster1.xml" Id="R340ce384c6f142f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346599431a14dad" /><Relationship Type="http://schemas.openxmlformats.org/officeDocument/2006/relationships/notesMaster" Target="/ppt/notesMasters/notesMaster1.xml" Id="R922c9e15d20345f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8bddbdd875f4178" /><Relationship Type="http://schemas.openxmlformats.org/officeDocument/2006/relationships/notesMaster" Target="/ppt/notesMasters/notesMaster1.xml" Id="Re9e4dc382c00401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5244859445047ec" /><Relationship Type="http://schemas.openxmlformats.org/officeDocument/2006/relationships/notesMaster" Target="/ppt/notesMasters/notesMaster1.xml" Id="R32fd68c8c3534f3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1949006ad044bc3" /><Relationship Type="http://schemas.openxmlformats.org/officeDocument/2006/relationships/notesMaster" Target="/ppt/notesMasters/notesMaster1.xml" Id="R56742859fd70475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a638e23286c4047" /><Relationship Type="http://schemas.openxmlformats.org/officeDocument/2006/relationships/notesMaster" Target="/ppt/notesMasters/notesMaster1.xml" Id="R7aaf490912a449d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85217e8f7f94d21" /><Relationship Type="http://schemas.openxmlformats.org/officeDocument/2006/relationships/notesMaster" Target="/ppt/notesMasters/notesMaster1.xml" Id="Rce06618e894e446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0b1c8284c1e4dbd" /><Relationship Type="http://schemas.openxmlformats.org/officeDocument/2006/relationships/notesMaster" Target="/ppt/notesMasters/notesMaster1.xml" Id="R6d7e3253fe814a0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88b4e2b2cd24ecf" /><Relationship Type="http://schemas.openxmlformats.org/officeDocument/2006/relationships/notesMaster" Target="/ppt/notesMasters/notesMaster1.xml" Id="R4a202a638c93486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8e8164a82244d29" /><Relationship Type="http://schemas.openxmlformats.org/officeDocument/2006/relationships/notesMaster" Target="/ppt/notesMasters/notesMaster1.xml" Id="Rb7e5ab07c511410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91887193c244538" /><Relationship Type="http://schemas.openxmlformats.org/officeDocument/2006/relationships/notesMaster" Target="/ppt/notesMasters/notesMaster1.xml" Id="R6b819e4cef17490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7044037d9f348a8" /><Relationship Type="http://schemas.openxmlformats.org/officeDocument/2006/relationships/notesMaster" Target="/ppt/notesMasters/notesMaster1.xml" Id="Re7dbd62ba2d8406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945c8f188ee4692" /><Relationship Type="http://schemas.openxmlformats.org/officeDocument/2006/relationships/notesMaster" Target="/ppt/notesMasters/notesMaster1.xml" Id="R77b85720d6b9470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b61394c2202432a" /><Relationship Type="http://schemas.openxmlformats.org/officeDocument/2006/relationships/notesMaster" Target="/ppt/notesMasters/notesMaster1.xml" Id="R5504227ea41b4af9"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a13984f559c48bb" /><Relationship Type="http://schemas.openxmlformats.org/officeDocument/2006/relationships/notesMaster" Target="/ppt/notesMasters/notesMaster1.xml" Id="R54488ba5fd9c4b0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bf06cebcae94905" /><Relationship Type="http://schemas.openxmlformats.org/officeDocument/2006/relationships/notesMaster" Target="/ppt/notesMasters/notesMaster1.xml" Id="R81cc4570ae724f6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9f7d53478224725" /><Relationship Type="http://schemas.openxmlformats.org/officeDocument/2006/relationships/notesMaster" Target="/ppt/notesMasters/notesMaster1.xml" Id="Ra69aa0c620ab43c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fee944d004b49a1" /><Relationship Type="http://schemas.openxmlformats.org/officeDocument/2006/relationships/notesMaster" Target="/ppt/notesMasters/notesMaster1.xml" Id="R3410b272fb89426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f4bfe199f0314f3f" /><Relationship Type="http://schemas.openxmlformats.org/officeDocument/2006/relationships/notesMaster" Target="/ppt/notesMasters/notesMaster1.xml" Id="Ra090ce1b9fa6493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9db16c98d27427b" /><Relationship Type="http://schemas.openxmlformats.org/officeDocument/2006/relationships/notesMaster" Target="/ppt/notesMasters/notesMaster1.xml" Id="Re8526bc53db54d1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28926bd0929a479a" /><Relationship Type="http://schemas.openxmlformats.org/officeDocument/2006/relationships/notesMaster" Target="/ppt/notesMasters/notesMaster1.xml" Id="Rbe03fa07d4644b54"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070686753e540b7" /><Relationship Type="http://schemas.openxmlformats.org/officeDocument/2006/relationships/notesMaster" Target="/ppt/notesMasters/notesMaster1.xml" Id="Rd7e59b3e8db94b4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e8708bfecc824d64" /><Relationship Type="http://schemas.openxmlformats.org/officeDocument/2006/relationships/notesMaster" Target="/ppt/notesMasters/notesMaster1.xml" Id="R13b36259b103464c"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3a39fd550f664837" /><Relationship Type="http://schemas.openxmlformats.org/officeDocument/2006/relationships/notesMaster" Target="/ppt/notesMasters/notesMaster1.xml" Id="Rcc05cdb6daff411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b9830cb6dc544d29" /><Relationship Type="http://schemas.openxmlformats.org/officeDocument/2006/relationships/notesMaster" Target="/ppt/notesMasters/notesMaster1.xml" Id="R0667f814a84e46c9"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fe554b5b76a24af3" /><Relationship Type="http://schemas.openxmlformats.org/officeDocument/2006/relationships/notesMaster" Target="/ppt/notesMasters/notesMaster1.xml" Id="Rcbf3bbd20cbb44cd"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4dcab93b24634ce4" /><Relationship Type="http://schemas.openxmlformats.org/officeDocument/2006/relationships/notesMaster" Target="/ppt/notesMasters/notesMaster1.xml" Id="R7ab26aff65dd45d4"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b5af308c1b0b4e5e" /><Relationship Type="http://schemas.openxmlformats.org/officeDocument/2006/relationships/notesMaster" Target="/ppt/notesMasters/notesMaster1.xml" Id="R639403faa7254e5f"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31d9531af37b486e" /><Relationship Type="http://schemas.openxmlformats.org/officeDocument/2006/relationships/notesMaster" Target="/ppt/notesMasters/notesMaster1.xml" Id="Rbffadfbac4b947e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تستهدف هذه الوثيقة الإدارة والمالك ومسؤول التسويق. تبدأ فترة التنفيذ من تاريخ اعتماد الخطة، والأشهر المذكورة أشهر تشغيلية. الهوية البصرية مستمدة من الشعار الأصلي: الأحمر والأسود مع خلفية عاجية. الألوان المساندة اختيار تصميمي وليست دليل هوية رسميًا.</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جميع الأرقام في الميزانية تقديرات تخطيطية بالريال السعودي قبل الضريبة وليست عروض أسعار. تتطلب الخطة معرفة عدد الغرف المتاحة فعليًا وتكاليف التشغيل وأداء آخر 12 شهرًا. الميزانية السنوية القصوى في المسار الأساسي 406,800 ريال قبل الضريبة.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تاريخ إعداد الدراسة 17 أكتوبر 2026، وقد تعكس نتائج البحث نسخًا مفهرسة أقدم. لم يُتحقق من لوحة Google Business أو حسابات الإعلان أو PMS أو صلاحيات محرك الحجز. لا تدعي الدراسة تدقيقًا تشغيليًا أو مسحًا شاملًا لجميع منافسي الرياض.</a:t>
            </a:r>
          </a:p>
          <a:p xmlns:a="http://schemas.openxmlformats.org/drawingml/2006/main">
            <a:r>
              <a:t/>
            </a:r>
          </a:p>
          <a:p xmlns:a="http://schemas.openxmlformats.org/drawingml/2006/main">
            <a:r>
              <a:t>S01 — Best Western | صفحة الفندق الرسمية</a:t>
            </a:r>
          </a:p>
          <a:p xmlns:a="http://schemas.openxmlformats.org/drawingml/2006/main">
            <a:r>
              <a:t>https://www.bestwestern.com/en_US/book/hotels-in-riyadh/best-western-premier-riyadh/propertyCode.76941.html</a:t>
            </a:r>
          </a:p>
          <a:p xmlns:a="http://schemas.openxmlformats.org/drawingml/2006/main">
            <a:r>
              <a:t>الموقع والخدمات والتعريف بالفندق. بيانات منشورة وليست معاينة ميدانية.</a:t>
            </a:r>
          </a:p>
          <a:p xmlns:a="http://schemas.openxmlformats.org/drawingml/2006/main">
            <a:r>
              <a:t/>
            </a:r>
          </a:p>
          <a:p xmlns:a="http://schemas.openxmlformats.org/drawingml/2006/main">
            <a:r>
              <a:t>S05 — Booking.com | صفحة الفندق وتقييمات النزلاء</a:t>
            </a:r>
          </a:p>
          <a:p xmlns:a="http://schemas.openxmlformats.org/drawingml/2006/main">
            <a:r>
              <a:t>https://www.booking.com/hotel/sa/best-western-premier-riyadh.html</a:t>
            </a:r>
          </a:p>
          <a:p xmlns:a="http://schemas.openxmlformats.org/drawingml/2006/main">
            <a:r>
              <a:t>لقطة مفهرسة: 8.6 من 10، نحو 835 تقييمًا. ليست قراءة مباشرة لتقييمات Google.</a:t>
            </a:r>
          </a:p>
          <a:p xmlns:a="http://schemas.openxmlformats.org/drawingml/2006/main">
            <a:r>
              <a:t/>
            </a:r>
          </a:p>
          <a:p xmlns:a="http://schemas.openxmlformats.org/drawingml/2006/main">
            <a:r>
              <a:t>S06 — وزارة السياحة | نتائج السياحة لعام 2024</a:t>
            </a:r>
          </a:p>
          <a:p xmlns:a="http://schemas.openxmlformats.org/drawingml/2006/main">
            <a:r>
              <a:t>https://mt.gov.sa/ar/media-center/news/ministry-of-tourism-saudi-arabia-tops-100-million-tourist-mark-for-the-second-year-in-a-row</a:t>
            </a:r>
          </a:p>
          <a:p xmlns:a="http://schemas.openxmlformats.org/drawingml/2006/main">
            <a:r>
              <a:t>116 مليون سائح محلي ووافد، 284 مليار ريال إنفاق، نمو 6% و11% على الترتيب.</a:t>
            </a:r>
          </a:p>
          <a:p xmlns:a="http://schemas.openxmlformats.org/drawingml/2006/main">
            <a:r>
              <a:t/>
            </a:r>
          </a:p>
          <a:p xmlns:a="http://schemas.openxmlformats.org/drawingml/2006/main">
            <a:r>
              <a:t>S07 — الهيئة العامة للإحصاء | منشآت السياحة، الربع الأول 2025</a:t>
            </a:r>
          </a:p>
          <a:p xmlns:a="http://schemas.openxmlformats.org/drawingml/2006/main">
            <a:r>
              <a:t>https://stats.gov.sa/en/w/news/59</a:t>
            </a:r>
          </a:p>
          <a:p xmlns:a="http://schemas.openxmlformats.org/drawingml/2006/main">
            <a:r>
              <a:t>إشغال فنادق المملكة نحو 63% ومتوسط سعر يومي نحو 477 ريال. مرجع تاريخي وطني.</a:t>
            </a:r>
          </a:p>
          <a:p xmlns:a="http://schemas.openxmlformats.org/drawingml/2006/main">
            <a:r>
              <a:t/>
            </a:r>
          </a:p>
          <a:p xmlns:a="http://schemas.openxmlformats.org/drawingml/2006/main">
            <a:r>
              <a:t>S08 — Knight Frank | سوق الضيافة السعودي، 21 يونيو 2026</a:t>
            </a:r>
          </a:p>
          <a:p xmlns:a="http://schemas.openxmlformats.org/drawingml/2006/main">
            <a:r>
              <a:t>https://www.knightfrank.com.sa/en/newsroom/article/2026/6/ksa-hospitality--religious-tourism-report</a:t>
            </a:r>
          </a:p>
          <a:p xmlns:a="http://schemas.openxmlformats.org/drawingml/2006/main">
            <a:r>
              <a:t>يناير–أبريل 2026: إشغال المملكة 63.4% والرياض 49.3%. تراجع RevPAR الرياض 18.3% سنويًا. تقرير تجاري وليس تعدادًا رسميًا.</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الإحداثيات المحولة من رابط المستخدم نحو 24.6840133، 46.7095706. بعض القوائم تصنف الحي بطريقة مختلفة، لذلك تُعتمد خانة العنوان في الرخصة وGoogle قبل أي حملة محلية. لم تُثبت الدراسة تصنيف النجوم أو تاريخ الافتتاح.</a:t>
            </a:r>
          </a:p>
          <a:p xmlns:a="http://schemas.openxmlformats.org/drawingml/2006/main">
            <a:r>
              <a:t/>
            </a:r>
          </a:p>
          <a:p xmlns:a="http://schemas.openxmlformats.org/drawingml/2006/main">
            <a:r>
              <a:t>S01 — Best Western | صفحة الفندق الرسمية</a:t>
            </a:r>
          </a:p>
          <a:p xmlns:a="http://schemas.openxmlformats.org/drawingml/2006/main">
            <a:r>
              <a:t>https://www.bestwestern.com/en_US/book/hotels-in-riyadh/best-western-premier-riyadh/propertyCode.76941.html</a:t>
            </a:r>
          </a:p>
          <a:p xmlns:a="http://schemas.openxmlformats.org/drawingml/2006/main">
            <a:r>
              <a:t>الموقع والخدمات والتعريف بالفندق. بيانات منشورة وليست معاينة ميدانية.</a:t>
            </a:r>
          </a:p>
          <a:p xmlns:a="http://schemas.openxmlformats.org/drawingml/2006/main">
            <a:r>
              <a:t/>
            </a:r>
          </a:p>
          <a:p xmlns:a="http://schemas.openxmlformats.org/drawingml/2006/main">
            <a:r>
              <a:t>S04 — Best Western | الاجتماعات والفعاليات</a:t>
            </a:r>
          </a:p>
          <a:p xmlns:a="http://schemas.openxmlformats.org/drawingml/2006/main">
            <a:r>
              <a:t>https://www.bestwestern.com/en-us/book/hotel/riyadh/best-western-premier-riyadh/76941/meeting-events</a:t>
            </a:r>
          </a:p>
          <a:p xmlns:a="http://schemas.openxmlformats.org/drawingml/2006/main">
            <a:r>
              <a:t>264 غرفة منشورة و3 قاعات وسعات 15 و35 و85. بيانات المساحات متعارضة داخليًا.</a:t>
            </a:r>
          </a:p>
          <a:p xmlns:a="http://schemas.openxmlformats.org/drawingml/2006/main">
            <a:r>
              <a:t/>
            </a:r>
          </a:p>
          <a:p xmlns:a="http://schemas.openxmlformats.org/drawingml/2006/main">
            <a:r>
              <a:t>P02 — صورة الواجهة | Traveloka</a:t>
            </a:r>
          </a:p>
          <a:p xmlns:a="http://schemas.openxmlformats.org/drawingml/2006/main">
            <a:r>
              <a:t>https://www.traveloka.com/en-en/hotel/saudi-arabia/best-western-premier-riyadh-9000008081679</a:t>
            </a:r>
          </a:p>
          <a:p xmlns:a="http://schemas.openxmlformats.org/drawingml/2006/main">
            <a:r>
              <a:t>صورة الفندق المنشورة في قائمة المنشأة.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لا يُسوَّق وجود شرفة أو إطلالة في جميع الغرف بناء على صورة واحدة. الأسعار المفهرسة في صفحة سبتمبر قديمة وغير قابلة للاعتماد كسعر إطلاق. لا يُفترض أن الجناح العائلي مناسب لعدد محدد دون تأكيد سياسة الإشغال.</a:t>
            </a:r>
          </a:p>
          <a:p xmlns:a="http://schemas.openxmlformats.org/drawingml/2006/main">
            <a:r>
              <a:t/>
            </a:r>
          </a:p>
          <a:p xmlns:a="http://schemas.openxmlformats.org/drawingml/2006/main">
            <a:r>
              <a:t>S02 — Best Western | الغرف والأسعار</a:t>
            </a:r>
          </a:p>
          <a:p xmlns:a="http://schemas.openxmlformats.org/drawingml/2006/main">
            <a:r>
              <a:t>https://www.bestwestern.com/en_US/book/riyadh/hotel-rooms/best-western-premier-riyadh/propertyCode.76941.html</a:t>
            </a:r>
          </a:p>
          <a:p xmlns:a="http://schemas.openxmlformats.org/drawingml/2006/main">
            <a:r>
              <a:t>أنواع الغرف. الأسعار المفهرسة تخص سبتمبر 2026 ولا تمثل عرضًا ساريًا.</a:t>
            </a:r>
          </a:p>
          <a:p xmlns:a="http://schemas.openxmlformats.org/drawingml/2006/main">
            <a:r>
              <a:t/>
            </a:r>
          </a:p>
          <a:p xmlns:a="http://schemas.openxmlformats.org/drawingml/2006/main">
            <a:r>
              <a:t>S05 — Booking.com | صفحة الفندق وتقييمات النزلاء</a:t>
            </a:r>
          </a:p>
          <a:p xmlns:a="http://schemas.openxmlformats.org/drawingml/2006/main">
            <a:r>
              <a:t>https://www.booking.com/hotel/sa/best-western-premier-riyadh.html</a:t>
            </a:r>
          </a:p>
          <a:p xmlns:a="http://schemas.openxmlformats.org/drawingml/2006/main">
            <a:r>
              <a:t>لقطة مفهرسة: 8.6 من 10، نحو 835 تقييمًا. ليست قراءة مباشرة لتقييمات Google.</a:t>
            </a:r>
          </a:p>
          <a:p xmlns:a="http://schemas.openxmlformats.org/drawingml/2006/main">
            <a:r>
              <a:t/>
            </a:r>
          </a:p>
          <a:p xmlns:a="http://schemas.openxmlformats.org/drawingml/2006/main">
            <a:r>
              <a:t>P03 — صور إضافية | Booking وTrip.com وTUI</a:t>
            </a:r>
          </a:p>
          <a:p xmlns:a="http://schemas.openxmlformats.org/drawingml/2006/main">
            <a:r>
              <a:t>https://www.trip.com/hotels/riyadh-hotel-detail-132960838/best-western-premier-riyadh/</a:t>
            </a:r>
          </a:p>
          <a:p xmlns:a="http://schemas.openxmlformats.org/drawingml/2006/main">
            <a:r>
              <a:t>الغرفة الثنائية: Booking. الردهة: Trip.com. المطعم: tui.ch، قائمة الفندق رقم 1515275. للاستخدام في الدراسة الداخلية، وتستبدل بأصول الفندق المرخصة قبل النشر الإعلاني.</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لا يُعلن عن استخدام عائلي للمسبح أو دخول ضيوف من خارج الفندق أو سبا نسائي دون موافقة التشغيل. اختلاف ساعات الإفطار بين القوائم يستدعي توحيدها. تُراجع قوائم الطعام وهامش الوجبة وطاقة المطبخ قبل بيع باقات الشركات.</a:t>
            </a:r>
          </a:p>
          <a:p xmlns:a="http://schemas.openxmlformats.org/drawingml/2006/main">
            <a:r>
              <a:t/>
            </a:r>
          </a:p>
          <a:p xmlns:a="http://schemas.openxmlformats.org/drawingml/2006/main">
            <a:r>
              <a:t>S03 — Best Western | المرافق</a:t>
            </a:r>
          </a:p>
          <a:p xmlns:a="http://schemas.openxmlformats.org/drawingml/2006/main">
            <a:r>
              <a:t>https://www.bestwestern.com/en-us/book/hotel/riyadh/best-western-premier-riyadh/76941/amenities</a:t>
            </a:r>
          </a:p>
          <a:p xmlns:a="http://schemas.openxmlformats.org/drawingml/2006/main">
            <a:r>
              <a:t>المسبح الخارجي والمطعم والسبا وخدمات الوصول.</a:t>
            </a:r>
          </a:p>
          <a:p xmlns:a="http://schemas.openxmlformats.org/drawingml/2006/main">
            <a:r>
              <a:t/>
            </a:r>
          </a:p>
          <a:p xmlns:a="http://schemas.openxmlformats.org/drawingml/2006/main">
            <a:r>
              <a:t>S13 — Best Western السعودية | صفحة الفندق والشعار</a:t>
            </a:r>
          </a:p>
          <a:p xmlns:a="http://schemas.openxmlformats.org/drawingml/2006/main">
            <a:r>
              <a:t>https://www.bestwestern.sa/booking-path/hotel-details/best-western-premier-riyadh-riyadh-76941</a:t>
            </a:r>
          </a:p>
          <a:p xmlns:a="http://schemas.openxmlformats.org/drawingml/2006/main">
            <a:r>
              <a:t>الموقع المحلي يتضمن وصفًا إنجليزيًا داخل واجهة عربية. شعار Premier الأصلي من الموقع.</a:t>
            </a:r>
          </a:p>
          <a:p xmlns:a="http://schemas.openxmlformats.org/drawingml/2006/main">
            <a:r>
              <a:t/>
            </a:r>
          </a:p>
          <a:p xmlns:a="http://schemas.openxmlformats.org/drawingml/2006/main">
            <a:r>
              <a:t>P03 — صور إضافية | Booking وTrip.com وTUI</a:t>
            </a:r>
          </a:p>
          <a:p xmlns:a="http://schemas.openxmlformats.org/drawingml/2006/main">
            <a:r>
              <a:t>https://www.trip.com/hotels/riyadh-hotel-detail-132960838/best-western-premier-riyadh/</a:t>
            </a:r>
          </a:p>
          <a:p xmlns:a="http://schemas.openxmlformats.org/drawingml/2006/main">
            <a:r>
              <a:t>الغرفة الثنائية: Booking. الردهة: Trip.com. المطعم: tui.ch، قائمة الفندق رقم 1515275. للاستخدام في الدراسة الداخلية، وتستبدل بأصول الفندق المرخصة قبل النشر الإعلاني.</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تذكر صفحة المصدر أبعادًا منفصلة لا تنسجم مع إجمالي 476 قدمًا مربعة، ومنها 30.6 × 20.7 لقاعة Elan. لا يصح تحويلها إلى مساحة معتمدة دون مخطط. نستخدم السعات فقط بوصفها بيانات منشورة تتطلب التأكيد، ولا نَعِد بفعاليات أو تجهيزات غير متاحة.</a:t>
            </a:r>
          </a:p>
          <a:p xmlns:a="http://schemas.openxmlformats.org/drawingml/2006/main">
            <a:r>
              <a:t/>
            </a:r>
          </a:p>
          <a:p xmlns:a="http://schemas.openxmlformats.org/drawingml/2006/main">
            <a:r>
              <a:t>S04 — Best Western | الاجتماعات والفعاليات</a:t>
            </a:r>
          </a:p>
          <a:p xmlns:a="http://schemas.openxmlformats.org/drawingml/2006/main">
            <a:r>
              <a:t>https://www.bestwestern.com/en-us/book/hotel/riyadh/best-western-premier-riyadh/76941/meeting-events</a:t>
            </a:r>
          </a:p>
          <a:p xmlns:a="http://schemas.openxmlformats.org/drawingml/2006/main">
            <a:r>
              <a:t>264 غرفة منشورة و3 قاعات وسعات 15 و35 و85. بيانات المساحات متعارضة داخليًا.</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هذه لقطة مفهرسة وليست قراءة لحظية. ظهرت نسخ بعدد 832 إلى 837 تقييمًا. لا تُفسر فروق الدرجات كدليل سببي أو عينة مستقلة. لم تُجر دراسة نصية شاملة للمراجعات، ولا ننسب شكاوى تشغيلية محددة إلى الفندق دون تحقق.</a:t>
            </a:r>
          </a:p>
          <a:p xmlns:a="http://schemas.openxmlformats.org/drawingml/2006/main">
            <a:r>
              <a:t/>
            </a:r>
          </a:p>
          <a:p xmlns:a="http://schemas.openxmlformats.org/drawingml/2006/main">
            <a:r>
              <a:t>S05 — Booking.com | صفحة الفندق وتقييمات النزلاء</a:t>
            </a:r>
          </a:p>
          <a:p xmlns:a="http://schemas.openxmlformats.org/drawingml/2006/main">
            <a:r>
              <a:t>https://www.booking.com/hotel/sa/best-western-premier-riyadh.html</a:t>
            </a:r>
          </a:p>
          <a:p xmlns:a="http://schemas.openxmlformats.org/drawingml/2006/main">
            <a:r>
              <a:t>لقطة مفهرسة: 8.6 من 10، نحو 835 تقييمًا. ليست قراءة مباشرة لتقييمات Google.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عدم العثور على حساب رسمي في البحث لا يعني عدم وجوده. واجهة الموقع السعودي عربية لكن وصف الفندق الرئيسي يظهر بالإنجليزية في النسخة المرصودة. تختلف مواعيد الدخول بين صفحة العلامة وبعض نسخ Booking، كما تظهر تفاصيل تأمين وأسرة تستدعي مراجعة موحدة.</a:t>
            </a:r>
          </a:p>
          <a:p xmlns:a="http://schemas.openxmlformats.org/drawingml/2006/main">
            <a:r>
              <a:t/>
            </a:r>
          </a:p>
          <a:p xmlns:a="http://schemas.openxmlformats.org/drawingml/2006/main">
            <a:r>
              <a:t>S05 — Booking.com | صفحة الفندق وتقييمات النزلاء</a:t>
            </a:r>
          </a:p>
          <a:p xmlns:a="http://schemas.openxmlformats.org/drawingml/2006/main">
            <a:r>
              <a:t>https://www.booking.com/hotel/sa/best-western-premier-riyadh.html</a:t>
            </a:r>
          </a:p>
          <a:p xmlns:a="http://schemas.openxmlformats.org/drawingml/2006/main">
            <a:r>
              <a:t>لقطة مفهرسة: 8.6 من 10، نحو 835 تقييمًا. ليست قراءة مباشرة لتقييمات Google.</a:t>
            </a:r>
          </a:p>
          <a:p xmlns:a="http://schemas.openxmlformats.org/drawingml/2006/main">
            <a:r>
              <a:t/>
            </a:r>
          </a:p>
          <a:p xmlns:a="http://schemas.openxmlformats.org/drawingml/2006/main">
            <a:r>
              <a:t>S13 — Best Western السعودية | صفحة الفندق والشعار</a:t>
            </a:r>
          </a:p>
          <a:p xmlns:a="http://schemas.openxmlformats.org/drawingml/2006/main">
            <a:r>
              <a:t>https://www.bestwestern.sa/booking-path/hotel-details/best-western-premier-riyadh-riyadh-76941</a:t>
            </a:r>
          </a:p>
          <a:p xmlns:a="http://schemas.openxmlformats.org/drawingml/2006/main">
            <a:r>
              <a:t>الموقع المحلي يتضمن وصفًا إنجليزيًا داخل واجهة عربية. شعار Premier الأصلي من الموقع.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نمو 2024 مقارنة بعام 2023 وفق وزارة السياحة. لا يجوز قسمة إنفاق المملكة مباشرة على الغرف أو افتراض حصة للفندق منه. استُخدمت 2024 كمرجع سنوي رسمي متاح في الدراسة، وليس بوصفها أحدث فترة لكل مؤشرات السياحة.</a:t>
            </a:r>
          </a:p>
          <a:p xmlns:a="http://schemas.openxmlformats.org/drawingml/2006/main">
            <a:r>
              <a:t/>
            </a:r>
          </a:p>
          <a:p xmlns:a="http://schemas.openxmlformats.org/drawingml/2006/main">
            <a:r>
              <a:t>S06 — وزارة السياحة | نتائج السياحة لعام 2024</a:t>
            </a:r>
          </a:p>
          <a:p xmlns:a="http://schemas.openxmlformats.org/drawingml/2006/main">
            <a:r>
              <a:t>https://mt.gov.sa/ar/media-center/news/ministry-of-tourism-saudi-arabia-tops-100-million-tourist-mark-for-the-second-year-in-a-row</a:t>
            </a:r>
          </a:p>
          <a:p xmlns:a="http://schemas.openxmlformats.org/drawingml/2006/main">
            <a:r>
              <a:t>116 مليون سائح محلي ووافد، 284 مليار ريال إنفاق، نمو 6% و11% على الترتيب.</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لا يمثل إشغال السوق إشغال الفندق. يختلف مصدر Knight Frank وفترته وعينته عن GASTAT، لذلك لا يُرسم بينهما خط زمني أو يُحسب منهما تغير سنوي. لا يُقدَّم التقرير كقياس مباشر لأكتوبر 2026. ضعف السوق القصير الأجل يدعم التدرج في الميزانية وليس وعدًا بالطلب.</a:t>
            </a:r>
          </a:p>
          <a:p xmlns:a="http://schemas.openxmlformats.org/drawingml/2006/main">
            <a:r>
              <a:t/>
            </a:r>
          </a:p>
          <a:p xmlns:a="http://schemas.openxmlformats.org/drawingml/2006/main">
            <a:r>
              <a:t>S08 — Knight Frank | سوق الضيافة السعودي، 21 يونيو 2026</a:t>
            </a:r>
          </a:p>
          <a:p xmlns:a="http://schemas.openxmlformats.org/drawingml/2006/main">
            <a:r>
              <a:t>https://www.knightfrank.com.sa/en/newsroom/article/2026/6/ksa-hospitality--religious-tourism-report</a:t>
            </a:r>
          </a:p>
          <a:p xmlns:a="http://schemas.openxmlformats.org/drawingml/2006/main">
            <a:r>
              <a:t>يناير–أبريل 2026: إشغال المملكة 63.4% والرياض 49.3%. تراجع RevPAR الرياض 18.3% سنويًا. تقرير تجاري وليس تعدادًا رسميًا.</a:t>
            </a:r>
          </a:p>
          <a:p xmlns:a="http://schemas.openxmlformats.org/drawingml/2006/main">
            <a:r>
              <a:t/>
            </a:r>
          </a:p>
          <a:p xmlns:a="http://schemas.openxmlformats.org/drawingml/2006/main">
            <a:r>
              <a:t>S07 — الهيئة العامة للإحصاء | منشآت السياحة، الربع الأول 2025</a:t>
            </a:r>
          </a:p>
          <a:p xmlns:a="http://schemas.openxmlformats.org/drawingml/2006/main">
            <a:r>
              <a:t>https://stats.gov.sa/en/w/news/59</a:t>
            </a:r>
          </a:p>
          <a:p xmlns:a="http://schemas.openxmlformats.org/drawingml/2006/main">
            <a:r>
              <a:t>إشغال فنادق المملكة نحو 63% ومتوسط سعر يومي نحو 477 ريال. مرجع تاريخي وطني.</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هذا ترتيب أولويات استنتاجي وليس قياسًا لحصة القطاعات الحالية. لا تُستخدم مسافات بعض القوائم الرسمية أو أزمنة قيادة ثابتة في الإعلان قبل فحص نقطة المنشأة ومسار الطريق ووقت الزحام. تُبنى خريطة الطلب الفعلية من أسباب الزيارة في بيانات الحجوزات.</a:t>
            </a:r>
          </a:p>
          <a:p xmlns:a="http://schemas.openxmlformats.org/drawingml/2006/main">
            <a:r>
              <a:t/>
            </a:r>
          </a:p>
          <a:p xmlns:a="http://schemas.openxmlformats.org/drawingml/2006/main">
            <a:r>
              <a:t>S01 — Best Western | صفحة الفندق الرسمية</a:t>
            </a:r>
          </a:p>
          <a:p xmlns:a="http://schemas.openxmlformats.org/drawingml/2006/main">
            <a:r>
              <a:t>https://www.bestwestern.com/en_US/book/hotels-in-riyadh/best-western-premier-riyadh/propertyCode.76941.html</a:t>
            </a:r>
          </a:p>
          <a:p xmlns:a="http://schemas.openxmlformats.org/drawingml/2006/main">
            <a:r>
              <a:t>الموقع والخدمات والتعريف بالفندق. بيانات منشورة وليست معاينة ميدانية.</a:t>
            </a:r>
          </a:p>
          <a:p xmlns:a="http://schemas.openxmlformats.org/drawingml/2006/main">
            <a:r>
              <a:t/>
            </a:r>
          </a:p>
          <a:p xmlns:a="http://schemas.openxmlformats.org/drawingml/2006/main">
            <a:r>
              <a:t>S04 — Best Western | الاجتماعات والفعاليات</a:t>
            </a:r>
          </a:p>
          <a:p xmlns:a="http://schemas.openxmlformats.org/drawingml/2006/main">
            <a:r>
              <a:t>https://www.bestwestern.com/en-us/book/hotel/riyadh/best-western-premier-riyadh/76941/meeting-events</a:t>
            </a:r>
          </a:p>
          <a:p xmlns:a="http://schemas.openxmlformats.org/drawingml/2006/main">
            <a:r>
              <a:t>264 غرفة منشورة و3 قاعات وسعات 15 و35 و85. بيانات المساحات متعارضة داخليًا.</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هذه مجموعة نوعية أولية وليست STR Comp Set أو قائمة مرتبة بالأفضلية أو القرب. يُعتمد 5 إلى 7 منافسين نهائيين بعد زيارة وقياس مستوى الغرف وتكلفة الوصول وسعر الليلة. لا تتضمن الدراسة أسعار منافسين حية لأن المقارنة المتزامنة الموحدة لم تتوفر. الشقق المخدومة فئة بديلة لا منشأة موثقة محددة.</a:t>
            </a:r>
          </a:p>
          <a:p xmlns:a="http://schemas.openxmlformats.org/drawingml/2006/main">
            <a:r>
              <a:t/>
            </a:r>
          </a:p>
          <a:p xmlns:a="http://schemas.openxmlformats.org/drawingml/2006/main">
            <a:r>
              <a:t>S09 — IHG | Holiday Inn Riyadh Al Malaz</a:t>
            </a:r>
          </a:p>
          <a:p xmlns:a="http://schemas.openxmlformats.org/drawingml/2006/main">
            <a:r>
              <a:t>https://www.ihg.com/holidayinn/hotels/us/en/riyadh/ruhra/hoteldetail</a:t>
            </a:r>
          </a:p>
          <a:p xmlns:a="http://schemas.openxmlformats.org/drawingml/2006/main">
            <a:r>
              <a:t>بديل منافس في منطقة الضباط/الملز. لم تُجر مقارنة سعرية متزامنة.</a:t>
            </a:r>
          </a:p>
          <a:p xmlns:a="http://schemas.openxmlformats.org/drawingml/2006/main">
            <a:r>
              <a:t/>
            </a:r>
          </a:p>
          <a:p xmlns:a="http://schemas.openxmlformats.org/drawingml/2006/main">
            <a:r>
              <a:t>S10 — Marriott | Aloft Riyadh</a:t>
            </a:r>
          </a:p>
          <a:p xmlns:a="http://schemas.openxmlformats.org/drawingml/2006/main">
            <a:r>
              <a:t>https://www.marriott.com/en-us/hotels/ruhal-aloft-riyadh/overview/</a:t>
            </a:r>
          </a:p>
          <a:p xmlns:a="http://schemas.openxmlformats.org/drawingml/2006/main">
            <a:r>
              <a:t>فندق بشارع العليا وعروض غرف واجتماعات للمقارنة النوعية.</a:t>
            </a:r>
          </a:p>
          <a:p xmlns:a="http://schemas.openxmlformats.org/drawingml/2006/main">
            <a:r>
              <a:t/>
            </a:r>
          </a:p>
          <a:p xmlns:a="http://schemas.openxmlformats.org/drawingml/2006/main">
            <a:r>
              <a:t>S11 — Accor | Novotel Riyadh Al Anoud</a:t>
            </a:r>
          </a:p>
          <a:p xmlns:a="http://schemas.openxmlformats.org/drawingml/2006/main">
            <a:r>
              <a:t>https://all.accor.com/hotel/6532/index.en.shtml</a:t>
            </a:r>
          </a:p>
          <a:p xmlns:a="http://schemas.openxmlformats.org/drawingml/2006/main">
            <a:r>
              <a:t>بديل في العليا مع مسبح وسبا واجتماعات ومطعم.</a:t>
            </a:r>
          </a:p>
          <a:p xmlns:a="http://schemas.openxmlformats.org/drawingml/2006/main">
            <a:r>
              <a:t/>
            </a:r>
          </a:p>
          <a:p xmlns:a="http://schemas.openxmlformats.org/drawingml/2006/main">
            <a:r>
              <a:t>S12 — IHG | voco Riyadh</a:t>
            </a:r>
          </a:p>
          <a:p xmlns:a="http://schemas.openxmlformats.org/drawingml/2006/main">
            <a:r>
              <a:t>https://www.ihg.com/voco/hotels/us/en/riyadh/ruhsd/hoteldetail</a:t>
            </a:r>
          </a:p>
          <a:p xmlns:a="http://schemas.openxmlformats.org/drawingml/2006/main">
            <a:r>
              <a:t>منافس مرجعي للفعاليات الكبيرة. يعلن 438 غرفة و22 مساحة فعاليات.</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يُنجز التسعير مرتين أسبوعيًا وفي فترات الذروة يوميًا. توثق العملات ورسوم الخدمة والضرائب والعضوية والإفطار وسياسة الإلغاء. لا تُقارن أسعار أعضاء أو أسعار جوال بسعر مرن عام دون إظهار الفرق. تكلفة المهمة مشمولة ضمن إدارة الحملات والمتابعة وليست اشتراك تسعير خارجيًا إضافيًا.</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التحليل يجمع بين بيانات منشورة واستنتاجات تخطيطية. اتساع الغرف وفق الوصف والصور والانطباعات المنشورة يحتاج توثيق المساحات الفعلية. لا يعني انخفاض درجة الواي فاي وحده وجود عطل عام. تصحيح المنتج جزء من مسؤولية التشغيل، ويقيس التسويق أثره على الإلغاء والتقييم والتحويل.</a:t>
            </a:r>
          </a:p>
          <a:p xmlns:a="http://schemas.openxmlformats.org/drawingml/2006/main">
            <a:r>
              <a:t/>
            </a:r>
          </a:p>
          <a:p xmlns:a="http://schemas.openxmlformats.org/drawingml/2006/main">
            <a:r>
              <a:t>S01 — Best Western | صفحة الفندق الرسمية</a:t>
            </a:r>
          </a:p>
          <a:p xmlns:a="http://schemas.openxmlformats.org/drawingml/2006/main">
            <a:r>
              <a:t>https://www.bestwestern.com/en_US/book/hotels-in-riyadh/best-western-premier-riyadh/propertyCode.76941.html</a:t>
            </a:r>
          </a:p>
          <a:p xmlns:a="http://schemas.openxmlformats.org/drawingml/2006/main">
            <a:r>
              <a:t>الموقع والخدمات والتعريف بالفندق. بيانات منشورة وليست معاينة ميدانية.</a:t>
            </a:r>
          </a:p>
          <a:p xmlns:a="http://schemas.openxmlformats.org/drawingml/2006/main">
            <a:r>
              <a:t/>
            </a:r>
          </a:p>
          <a:p xmlns:a="http://schemas.openxmlformats.org/drawingml/2006/main">
            <a:r>
              <a:t>S04 — Best Western | الاجتماعات والفعاليات</a:t>
            </a:r>
          </a:p>
          <a:p xmlns:a="http://schemas.openxmlformats.org/drawingml/2006/main">
            <a:r>
              <a:t>https://www.bestwestern.com/en-us/book/hotel/riyadh/best-western-premier-riyadh/76941/meeting-events</a:t>
            </a:r>
          </a:p>
          <a:p xmlns:a="http://schemas.openxmlformats.org/drawingml/2006/main">
            <a:r>
              <a:t>264 غرفة منشورة و3 قاعات وسعات 15 و35 و85. بيانات المساحات متعارضة داخليًا.</a:t>
            </a:r>
          </a:p>
          <a:p xmlns:a="http://schemas.openxmlformats.org/drawingml/2006/main">
            <a:r>
              <a:t/>
            </a:r>
          </a:p>
          <a:p xmlns:a="http://schemas.openxmlformats.org/drawingml/2006/main">
            <a:r>
              <a:t>S05 — Booking.com | صفحة الفندق وتقييمات النزلاء</a:t>
            </a:r>
          </a:p>
          <a:p xmlns:a="http://schemas.openxmlformats.org/drawingml/2006/main">
            <a:r>
              <a:t>https://www.booking.com/hotel/sa/best-western-premier-riyadh.html</a:t>
            </a:r>
          </a:p>
          <a:p xmlns:a="http://schemas.openxmlformats.org/drawingml/2006/main">
            <a:r>
              <a:t>لقطة مفهرسة: 8.6 من 10، نحو 835 تقييمًا. ليست قراءة مباشرة لتقييمات Google.</a:t>
            </a:r>
          </a:p>
          <a:p xmlns:a="http://schemas.openxmlformats.org/drawingml/2006/main">
            <a:r>
              <a:t/>
            </a:r>
          </a:p>
          <a:p xmlns:a="http://schemas.openxmlformats.org/drawingml/2006/main">
            <a:r>
              <a:t>S08 — Knight Frank | سوق الضيافة السعودي، 21 يونيو 2026</a:t>
            </a:r>
          </a:p>
          <a:p xmlns:a="http://schemas.openxmlformats.org/drawingml/2006/main">
            <a:r>
              <a:t>https://www.knightfrank.com.sa/en/newsroom/article/2026/6/ksa-hospitality--religious-tourism-report</a:t>
            </a:r>
          </a:p>
          <a:p xmlns:a="http://schemas.openxmlformats.org/drawingml/2006/main">
            <a:r>
              <a:t>يناير–أبريل 2026: إشغال المملكة 63.4% والرياض 49.3%. تراجع RevPAR الرياض 18.3% سنويًا. تقرير تجاري وليس تعدادًا رسميًا.</a:t>
            </a:r>
          </a:p>
          <a:p xmlns:a="http://schemas.openxmlformats.org/drawingml/2006/main">
            <a:r>
              <a:t/>
            </a:r>
          </a:p>
          <a:p xmlns:a="http://schemas.openxmlformats.org/drawingml/2006/main">
            <a:r>
              <a:t>S13 — Best Western السعودية | صفحة الفندق والشعار</a:t>
            </a:r>
          </a:p>
          <a:p xmlns:a="http://schemas.openxmlformats.org/drawingml/2006/main">
            <a:r>
              <a:t>https://www.bestwestern.sa/booking-path/hotel-details/best-western-premier-riyadh-riyadh-76941</a:t>
            </a:r>
          </a:p>
          <a:p xmlns:a="http://schemas.openxmlformats.org/drawingml/2006/main">
            <a:r>
              <a:t>الموقع المحلي يتضمن وصفًا إنجليزيًا داخل واجهة عربية. شعار Premier الأصلي من الموقع.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هذه أهداف مقترحة وليست توقعات مضمونة. تُراجع بعد أول شهر لأن خط الأساس مجهول. يُقاس الإشغال على الغرف المتاحة للبيع، وتُفصل أيام إغلاق الطوابق. تُفصل أسباب النمو بين السوق والتسعير والتشغيل والتسويق، ولا تُنسب الزيادة كلها للحملة.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الأولوية المبدئية 50% من جهد البيع للأعمال، و30% للزيارات، و20% للاجتماعات والإقامة الأطول. هذه نسب جهد تخطيطية وليست حصة إيرادات أو نتائج مسح. يتم تعديلها من تقرير أسباب الزيارة خلال أول 60 يومًا.</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لا نعتمد سعرًا علنيًا موحدًا قبل معرفة ADR الفعلي وتكلفة الغرفة والسوق. لا تُمنح مزايا تكلفتها أعلى من العمولة التي نرغب بتوفيرها. يُراعى اتفاق العلامة وسياسة تكافؤ الأسعار. تُظهر صفحة العرض الضرائب والرسوم والإلغاء وأي تأمين قبل الدفع.</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العتبات افتراضات تشغيلية ولا تصف وضع الفندق. يحسب السعر الصافي بعد استبعاد الضرائب والرسوم المحصلة لحساب الغير. لا تُلغى حجوزات قائمة لمصلحة سعر أعلى. يمنع بيع القاعة أو الغرفة بما يتجاوز الطاقة المؤكدة، وتفحص مزامنة المخزون مع مدير القنوات.</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يُعرّف المباشر هنا بأنه محرك الموقع/العلامة، الهاتف، واتساب، والمباشر المتكرر غير الوسيط. تبقى الشركات شريحة مستقلة في التقرير ويمكن عرض مجموعها بجوار المباشر دون جمعها ضمن النسبة نفسها مرتين. تستخدم عمولات العلامة والحجز الفعلية من العقود، ولا يُفترض أن المباشر بلا تكلفة.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تغطي ميزانية التأسيس صفحة وصول خفيفة وإعداد قياس، ولا تشمل شراء PMS أو تبديل محرك حجز أو ربط API مخصص. يتطلب القياس عبر النطاقات موافقة العلامة ودعم المورّد. لا تُرسل بيانات الضيوف أو أرقام هواتفهم كمعلمات تحليلات أو روابط حملات.</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الميزانية 8,500 هي جزء من إجمالي وسائط 16,000. لا تُستخدم أسماء منافسين كأصول مقلدة أو ادعاءات تفوق. تقسيم تجريبي داخل Google: 1,000 اسم الفندق، 6,000 نية حجز عامة، 1,500 لاختبارات أو تقلب الطلب. يغير مدير التسويق التوزيع أسبوعيًا ضمن السقف.</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هذه فرضية توزيع تجريبي وليست إحصاءات عن جمهور المنصات أو تكاليفها الحالية. لا تحتاج الخطة نسب استخدام عامة لتبرير شراء منصة. يبدأ الصرف على دفعات، ويمكن تحويل مخصص TikTok أو Snapchat إلى البحث أو إيقافه. تتطلب إعادة الاستهداف إعداد موافقات مناسبًا. لا تُفعل حملات قبل صلاحية المنتج والقياس.</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تقدير المحتوى 4,000 ريال شهريًا يفترض جلسة خفيفة وإعادة استخدام اللقطات، وليس إنتاج 8 أفلام مستقلة بطواقم كبيرة. ميزانية التصوير التأسيسي 10,000 تغطي المكتبة الرئيسية. يلزم اعتماد التشغيل وموافقات الأشخاص الظاهرين وحقوق الموسيقى. لا تُستخدم الصور المرجعية في الإعلان العام دون حقوق الفندق.</a:t>
            </a:r>
          </a:p>
          <a:p xmlns:a="http://schemas.openxmlformats.org/drawingml/2006/main">
            <a:r>
              <a:t/>
            </a:r>
          </a:p>
          <a:p xmlns:a="http://schemas.openxmlformats.org/drawingml/2006/main">
            <a:r>
              <a:t>P03 — صور إضافية | Booking وTrip.com وTUI</a:t>
            </a:r>
          </a:p>
          <a:p xmlns:a="http://schemas.openxmlformats.org/drawingml/2006/main">
            <a:r>
              <a:t>https://www.trip.com/hotels/riyadh-hotel-detail-132960838/best-western-premier-riyadh/</a:t>
            </a:r>
          </a:p>
          <a:p xmlns:a="http://schemas.openxmlformats.org/drawingml/2006/main">
            <a:r>
              <a:t>الغرفة الثنائية: Booking. الردهة: Trip.com. المطعم: tui.ch، قائمة الفندق رقم 1515275. للاستخدام في الدراسة الداخلية، وتستبدل بأصول الفندق المرخصة قبل النشر الإعلاني.</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مثال نص قصير: «زيارتك للرياض للعمل؟ تعرّف على الغرفة وخيارات الإفطار، واحجز بالتاريخ المناسب لك». لا يُذكر سعر إلا بعد اعتماد مدة صلاحيته وتوفره وشموله للرسوم. تقارن نسختان من الافتتاحية باستخدام نفس العرض والجمهور قدر الإمكان.</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الأرقام أهداف نشاط وليست معدلات تحويل سوقية. مسؤول المبيعات الحالي ينفذ البرنامج ويقاس بعدد الليالي المُقامة والهامش. إذا لم يتوفر، يخصص مسؤول التسويق وقتًا محددًا أو تُخفض الأهداف؛ توظيف مسؤول جديد تكلفة إضافية غير مشمولة. لا تُستخدم مراسلات جماعية غير مأذون بها أو أسماء عملاء مزعومة.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الهدف الأول توصيف المنتج وتكلفته. لا تُسوَّق حفلات كبيرة أو زفاف بناء على وجود قاعة فقط. مثال معادلة: مساهمة فعالية = إيرادها الصافي ناقص الطعام والتجهيز والعمالة الإضافية ورسوم البيع. ترفض الفعالية إذا عطلت إقامة نزلاء بقيمة مساهمة أعلى.</a:t>
            </a:r>
          </a:p>
          <a:p xmlns:a="http://schemas.openxmlformats.org/drawingml/2006/main">
            <a:r>
              <a:t/>
            </a:r>
          </a:p>
          <a:p xmlns:a="http://schemas.openxmlformats.org/drawingml/2006/main">
            <a:r>
              <a:t>S03 — Best Western | المرافق</a:t>
            </a:r>
          </a:p>
          <a:p xmlns:a="http://schemas.openxmlformats.org/drawingml/2006/main">
            <a:r>
              <a:t>https://www.bestwestern.com/en-us/book/hotel/riyadh/best-western-premier-riyadh/76941/amenities</a:t>
            </a:r>
          </a:p>
          <a:p xmlns:a="http://schemas.openxmlformats.org/drawingml/2006/main">
            <a:r>
              <a:t>المسبح الخارجي والمطعم والسبا وخدمات الوصول.</a:t>
            </a:r>
          </a:p>
          <a:p xmlns:a="http://schemas.openxmlformats.org/drawingml/2006/main">
            <a:r>
              <a:t/>
            </a:r>
          </a:p>
          <a:p xmlns:a="http://schemas.openxmlformats.org/drawingml/2006/main">
            <a:r>
              <a:t>S04 — Best Western | الاجتماعات والفعاليات</a:t>
            </a:r>
          </a:p>
          <a:p xmlns:a="http://schemas.openxmlformats.org/drawingml/2006/main">
            <a:r>
              <a:t>https://www.bestwestern.com/en-us/book/hotel/riyadh/best-western-premier-riyadh/76941/meeting-events</a:t>
            </a:r>
          </a:p>
          <a:p xmlns:a="http://schemas.openxmlformats.org/drawingml/2006/main">
            <a:r>
              <a:t>264 غرفة منشورة و3 قاعات وسعات 15 و35 و85. بيانات المساحات متعارضة داخليًا.</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تقدير أدوات 1,000 ريال شهريًا يغطي حلًا خفيفًا وإدارة طلبات، ولا يفترض مركز اتصالات كبيرًا أو رسوم رسائل غير محدودة. ترسل التفاصيل الحساسة فقط عبر الأنظمة المعتمدة. تتولى الإدارة مراجعة الخصوصية والاحتفاظ بالبيانات وفق المتطلبات السارية، دون اعتبار هذه الوثيقة مراجعة قانونية.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لم يُؤكد تقييم Google الحالي، ولذلك لا نضع هدفًا رقميًا له من خط أساس غير معروف. بعد استلام لوحة القناة، يثبت التقييم وعدد المراجعات وتوزيعها. درجات Booking المنشورة تستخدم كإشارة بدء، مع أولوية اختبار الاتصال ميدانيًا لمستخدمي الأعمال.</a:t>
            </a:r>
          </a:p>
          <a:p xmlns:a="http://schemas.openxmlformats.org/drawingml/2006/main">
            <a:r>
              <a:t/>
            </a:r>
          </a:p>
          <a:p xmlns:a="http://schemas.openxmlformats.org/drawingml/2006/main">
            <a:r>
              <a:t>S05 — Booking.com | صفحة الفندق وتقييمات النزلاء</a:t>
            </a:r>
          </a:p>
          <a:p xmlns:a="http://schemas.openxmlformats.org/drawingml/2006/main">
            <a:r>
              <a:t>https://www.booking.com/hotel/sa/best-western-premier-riyadh.html</a:t>
            </a:r>
          </a:p>
          <a:p xmlns:a="http://schemas.openxmlformats.org/drawingml/2006/main">
            <a:r>
              <a:t>لقطة مفهرسة: 8.6 من 10، نحو 835 تقييمًا. ليست قراءة مباشرة لتقييمات Google.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تستخدم أرقام الحجز لإزالة التكرار بين المنصات وواتساب والمحرك. تحفظ UTMs وسبب الزيارة والقناة دون بيانات شخصية في أدوات التحليل. تربط الإلغاءات والمبالغ المستردة بالحجز الأصلي. ROAS الوسائط = إيراد مُقام منسوب للحملات ÷ تكلفة الوسائط، وهو لا يساوي عائد الربح أو أثرًا إضافيًا مؤكدًا.</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CPC وCVR والإلغاء والمدة والسعر افتراضات للنموذج وليست معايير موثقة من السوق السعودي. يخلط هذا الحساب ميزانية قنوات مختلفة لأغراض الشرح فقط؛ تقاس كل قناة على حدة. الإيراد المنسوب قد يشمل حجوزات كانت ستأتي دون إعلان، لذلك لا يُستخدم كإيراد إضافي تلقائيًا.</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نتيجة مهمة: تحقيق ROAS وسائط جيد لا يكفي لتغطية الهدف الكامل. يلزم نحو 128 حجزًا مُقامًا شهريًا للوصول إلى كلفة كاملة 250 ريالًا إذا حُمِّل كامل إنفاق الشهر على هذه الحجوزات. بعض الإنفاق يدعم الشركات والعضوي، فيوزع محاسبيًا قبل تقييم القناة. لا تشمل المساهمة الرواتب والإيجار والتكاليف الثابتة، وليست ربحًا صافيًا.</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جمع البنود قبل الاحتياطي = 29,000 ريال، والاحتياطي = 2,900. التقديرات ليست عروض أسعار ملزمة. مخصص صانع المحتوى قد يتجمع شهرين أو ثلاثة لشراء تعاون واحد صغير مع حقوق استخدام محددة. لا تشمل الميزانية رواتب الفريق الداخلي أو تعيين بائع جديد أو خصومات السعر أو كلفة تشغيل عروض الضيافة أو عمولات OTA/العلامة أو تطوير أنظمة كبيرة.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الاقتصادي يفترض تشغيلًا أساسيًا 17,000 + احتياطي 1,700: وسائط 8,000، إدارة 3,000، محتوى 3,000، أدوات 500، شركات 1,500، صانع محتوى 1,000. التوسع يفترض 40,000 + احتياطي 4,000: وسائط 24,000، إدارة 6,000، محتوى 5,000، أدوات 1,000، شركات 2,000، تعاون 2,000. لا يختار مسار التوسع قبل إثبات مساهمة إضافية موجبة وقدرة تشغيلية. لا تمثل البدائل أسعار مورّدين.</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الإجمالي التشغيلي السنوي 382,800 ريال + تأسيس 24,000. ضريبة افتراضية على كامل المبلغ 61,020. لا تدخل الضريبة ضمن إيراد الغرف الصافي أو معادلات المساهمة. تختلف المعالجة حسب المورد ومكان الخدمة وقابلية استرداد ضريبة المدخلات، لذلك ليس هذا حكمًا ضريبيًا على كل بند.</a:t>
            </a:r>
          </a:p>
          <a:p xmlns:a="http://schemas.openxmlformats.org/drawingml/2006/main">
            <a:r>
              <a:t/>
            </a:r>
          </a:p>
          <a:p xmlns:a="http://schemas.openxmlformats.org/drawingml/2006/main">
            <a:r>
              <a:t>S14 — هيئة الزكاة والضريبة والجمارك | ضريبة القيمة المضافة</a:t>
            </a:r>
          </a:p>
          <a:p xmlns:a="http://schemas.openxmlformats.org/drawingml/2006/main">
            <a:r>
              <a:t>https://zatca.gov.sa/en/RulesRegulations/VAT/Pages/default.aspx</a:t>
            </a:r>
          </a:p>
          <a:p xmlns:a="http://schemas.openxmlformats.org/drawingml/2006/main">
            <a:r>
              <a:t>النسبة الأساسية 15%. تطبيقها على الميزانية تقدير للتدفق النقدي وتراجعه المالية.</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جميع السيناريوهات افتراضية ولا تصف أداء الفندق الحالي أو توقعًا مضمونًا. المعادلة: N × D × الإشغال × ADR الصافي. يستخدم 264 من الصفحة الرسمية مؤقتًا، ويفترض أن جميع الغرف متاحة طوال السنة. الأرقام تمثل مستويات سنة كاملة عند تحقق الحالة طوال العام؛ ليست توقع تدفق سنة أولى ذات تحسن تدريجي. يجب حساب الشهر الفعلي وموسميته بدل ضرب حالة نهاية العام في السنة كلها.</a:t>
            </a:r>
          </a:p>
          <a:p xmlns:a="http://schemas.openxmlformats.org/drawingml/2006/main">
            <a:r>
              <a:t/>
            </a:r>
          </a:p>
          <a:p xmlns:a="http://schemas.openxmlformats.org/drawingml/2006/main">
            <a:r>
              <a:t>S04 — Best Western | الاجتماعات والفعاليات</a:t>
            </a:r>
          </a:p>
          <a:p xmlns:a="http://schemas.openxmlformats.org/drawingml/2006/main">
            <a:r>
              <a:t>https://www.bestwestern.com/en-us/book/hotel/riyadh/best-western-premier-riyadh/76941/meeting-events</a:t>
            </a:r>
          </a:p>
          <a:p xmlns:a="http://schemas.openxmlformats.org/drawingml/2006/main">
            <a:r>
              <a:t>264 غرفة منشورة و3 قاعات وسعات 15 و35 و85. بيانات المساحات متعارضة داخليًا.</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مثال تدرج حسابي للسنة الأولى، وليس توقعًا معتمدًا. تقسم السنة هنا إلى 90 و92 و92 و91 يومًا، ويعدل التقسيم بحسب تاريخ الاعتماد الفعلي. يحافظ على افتراض 264 غرفة متاحة. عند هامش مساهمة 35%، يتطلب تغطية 406,800 ريال إثبات أن نحو 42.4% من فرق الإيراد إضافي بسبب البرنامج، دون احتساب وفورات القناة مرتين. لا يُستخدم إيراد السيناريو المستقر في الصفحة السابقة كتوقع السنة الأولى.</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هامش 35% افتراض محافظ مستقل عن هامش الحجز 69% في المثال السابق؛ يتضمن مزيج قنوات وتكاليف إضافية أوسع، ويستبدل بهامش فعلي من المالية. العائد = (الإيراد الإضافي × الهامش + وفورات صافية مثبتة − تكلفة التسويق) ÷ تكلفة التسويق. وفورات تحويل القناة لا تجمع مع إيراد إضافي للحجز نفسه. التعادل لا يثبت نجاح الخطة أو السببية.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الحساب: 16,000 ÷ CPC × التحويل × (1 − الإلغاء). التكلفة الكاملة هنا 31,900 ÷ الحجوزات، وتبسط تحميل كل التكلفة على المدفوع لإظهار الحساسية. قاعدة عمل: عند إنفاق ما يعادل ضعفي هدف تكلفة الاكتساب دون حجز مُقام من عينة ناضجة، تُوقف المجموعة للفحص. تراعى مهلة الحجز إلى الإقامة وعدم الإلغاء المتأخر قبل إصدار الحكم.</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توزيع صرف الشهر الأول من الميزانية الشهرية على دفعات: إطلاق أولي للوسائط 4,000 ثم دفعات مشروطة حتى السقف 16,000. تبقى مبالغ غير مصروفة إذا لم يكتمل القياس أو لم يوافق التشغيل على الباقات. أعمال التأسيس تدفع مقابل تسليمات محددة. أول 14 يومًا لبناء خط أساس من البيانات السابقة، لا لاعتبار أسابيع الإطلاق خطًا مستقرًا.</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يُجرى اختبار الإضافية بحجب منطقة أو فترات أو جمهور متشابه متى سمحت العينة، مع مراعاة اختلاف الطلب. لا تُقارن أسابيع الفعاليات بأسابيع عادية باعتبار الفرق أثرًا إعلانيًا. معيار التوسع المقترح شهران بنتيجة مساهمة إضافية موجبة، لا مجرد ارتفاع الاستفسارات أو المتابعين.</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الشهور تشغيلية من تاريخ الاعتماد، وليست تواريخ مؤكدة للفعاليات أو الإجازات. لا تتجاوز الخطة السقف السنوي الأساسي إلا بموافقة مالية جديدة مبنية على نتائج. يعاد التنبؤ كل ربع سنة بحسب الغرف المتاحة والتقويم الفعلي وتغير مزيج العملاء.</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هذا تقويم تسويقي افتراضي وليس تنبؤًا شهريًا للإشغال. لا يتضمن مواعيد فعاليات مؤكدة أو أيام رمضان والعيد؛ يعتمد المسؤول التقويم الرسمي عند التنفيذ. لا يفترض أن جميع فعاليات الرياض قريبة من الفندق أو أن زوارها يحتاجون إقامة في المنطقة نفسها.</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تفترض الخطة توافر أدوار حالية، وقد يشغل الشخص أكثر من دور مع فصل الاعتماد المالي. لا يتخذ مورّد الإعلان قرار الأسعار أو يمنح ائتمانًا للشركات. يعتمد المحتوى قبل النشر خلال يومي عمل، وتُحفظ ملكية الحسابات والبيانات والأصول باسم الفندق لا باسم المورّد.</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تدخل مراجعة حقوق الصور وموافقات الضيوف وادعاءات المزايا ضمن اعتماد المحتوى. لا تُحفظ معلومات الدفع في ملفات التسويق. لا يتوسع الإنفاق عندما يغطي حجز عضوي واحد خسائر عدة حملات. تقارير المنصة وحدها غير كافية لتأكيد المساهمة المالية.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تُرسل بيانات التحليل دون أسماء ضيوف أو معلومات دفع. يطلب ملف حجوزات بأرقام داخلية ومصادر وتواريخ وإيراد صافي وإلغاء وتكلفة القناة. تستبدل جميع افتراضات النموذج بعد استلام البيانات، ثم تعتمد الأهداف الشهرية حسب خط الأساس. الدراسة جاهزة كقرار أولي وليست بديلًا عن هذه الخطوة.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لا يعتمد هذا العرض تلقائيًا صرفًا أو عقدًا أو إعلانًا. المعروض خطة قابلة للمراجعة والتنفيذ بقرارات الفندق. يظل إجمالي الثلاثة أشهر 119,700 قبل الضريبة. الفرضيات واضحة، والمصادر والصور مفصلة في الصفحات التالية. رابط العرض متاح للعامة بعد نشر هذه النسخة.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جميع المصادر رُصدت أثناء إعداد الدراسة بتاريخ 17 أكتوبر 2026. قد تكون الصفحة المفهرسة أقدم من تاريخ الرصد. تستخدم النسخة الإلكترونية روابط مباشرة لكل مصدر. البيانات التشغيلية الداخلية لم تُتح.</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ميزانيات الموردين وتكاليف النقرة ومعدلات التحويل وكل السيناريوهات المالية تقديرات إعداد وليست بيانات منشورة في هذه المصادر. الأرقام السعودية والرياض تُستخدم ضمن نطاق كل مصدر وفترته فقط.</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هذه صفحات المنشآت الرسمية للتعريف بالمنتج والموقع. لم تُجر مقارنة أسعار مباشرة لنفس التواريخ والشروط، ولذلك لا تتضمن الخطة أسعار منافسين مفترضة أو ترتيبًا للأفضلية.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الشعار الأصلي: https://www.bestwestern.sa/components/com_wsbw/assets/images/logos/vertical/PRMR_Vertical_Logo.png . غرفة ثنائية: https://cf.bstatic.com/xdata/images/hotel/max1024x768/848340969.jpg . الردهة: https://ak-d.tripcdn.com/images/0220o12000rnywee1772D_R_960_660_R5_D.jpg . المطعم: https://pics.tui.com/pics/pics1600x1200/tui/5/594dd8282775c9666f39a2ea96a9c03e_ocpprod.jpg . جلسة الغرف: https://images.bestwestern.com/bwi/brochures/76941/photos/1024/41961543.jpg . لم تُولد صور تخيلية للفندق، ولم يُعد رسم الشعار. يفضل استبدال الصور المرجعية بأصول الفندق الأصلية قبل توزيع العرض خارج المراجعة الداخلية.</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9593930ee98455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9e29ad4a2424bf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7fb574d4e1242f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fcd8f74b0ff4b1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88672fe48ba4bb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64e8468594242b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6759F6-2D74-45AB-9B53-4FEA17AA67DD}"/>
              </a:ext>
            </a:extLst>
          </p:cNvPr>
          <p:cNvSpPr>
            <a:spLocks xmlns:a="http://schemas.openxmlformats.org/drawingml/2006/main" noGrp="1"/>
          </p:cNvSpPr>
          <p:nvPr>
            <p:ph type="title" idx="0"/>
          </p:nvPr>
        </p:nvSpPr>
        <p:spPr>
          <a:xfrm xmlns:a="http://schemas.openxmlformats.org/drawingml/2006/main">
            <a:off x="1524000" y="3238500"/>
            <a:ext cx="12192000" cy="1238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0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2BDE478-9DE8-4DDB-B8DC-CD6580602098}"/>
              </a:ext>
            </a:extLst>
          </p:cNvPr>
          <p:cNvSpPr>
            <a:spLocks xmlns:a="http://schemas.openxmlformats.org/drawingml/2006/main" noGrp="1"/>
          </p:cNvSpPr>
          <p:nvPr>
            <p:ph type="subTitle" idx="1"/>
          </p:nvPr>
        </p:nvSpPr>
        <p:spPr>
          <a:xfrm xmlns:a="http://schemas.openxmlformats.org/drawingml/2006/main">
            <a:off x="2286000" y="4714875"/>
            <a:ext cx="10668000" cy="952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25"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5409E84-882A-439B-8EC9-6D38C7ED5C11}"/>
              </a:ext>
            </a:extLst>
          </p:cNvPr>
          <p:cNvSpPr>
            <a:spLocks xmlns:a="http://schemas.openxmlformats.org/drawingml/2006/main" noGrp="1"/>
          </p:cNvSpPr>
          <p:nvPr>
            <p:ph type="title" idx="0"/>
          </p:nvPr>
        </p:nvSpPr>
        <p:spPr>
          <a:xfrm xmlns:a="http://schemas.openxmlformats.org/drawingml/2006/main">
            <a:off x="1524000" y="3571875"/>
            <a:ext cx="12192000" cy="1428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5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8C8932F-87A3-4888-8E21-A12B46A02538}"/>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6027B6B-BFEF-4F28-B948-159B229B4C6E}"/>
              </a:ext>
            </a:extLst>
          </p:cNvPr>
          <p:cNvSpPr>
            <a:spLocks xmlns:a="http://schemas.openxmlformats.org/drawingml/2006/main" noGrp="1"/>
          </p:cNvSpPr>
          <p:nvPr>
            <p:ph type="body" idx="1"/>
          </p:nvPr>
        </p:nvSpPr>
        <p:spPr>
          <a:xfrm xmlns:a="http://schemas.openxmlformats.org/drawingml/2006/main">
            <a:off x="857250" y="2381250"/>
            <a:ext cx="13525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152EE0D-6997-4851-AC1B-0F8F7A65077A}"/>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929BF83-CD16-4E4D-A0B0-4438DF03C80B}"/>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6EDE265-C85C-43AE-BF60-4383DC7351FC}"/>
              </a:ext>
            </a:extLst>
          </p:cNvPr>
          <p:cNvSpPr>
            <a:spLocks xmlns:a="http://schemas.openxmlformats.org/drawingml/2006/main" noGrp="1"/>
          </p:cNvSpPr>
          <p:nvPr>
            <p:ph type="body" idx="2"/>
          </p:nvPr>
        </p:nvSpPr>
        <p:spPr>
          <a:xfrm xmlns:a="http://schemas.openxmlformats.org/drawingml/2006/main">
            <a:off x="8096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0CEFC01-578A-47B9-9993-ECF582A88446}"/>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E4D5466-3779-4947-92FA-80A5FBEAE2D0}"/>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89de6b2aead4af2" /><Relationship Type="http://schemas.openxmlformats.org/officeDocument/2006/relationships/slideLayout" Target="/ppt/slideLayouts/slideLayout1.xml" Id="R75784d30eaf74b73" /><Relationship Type="http://schemas.openxmlformats.org/officeDocument/2006/relationships/slideLayout" Target="/ppt/slideLayouts/slideLayout2.xml" Id="R6a6476dc868b4f3c" /><Relationship Type="http://schemas.openxmlformats.org/officeDocument/2006/relationships/slideLayout" Target="/ppt/slideLayouts/slideLayout3.xml" Id="R1182668ec36a4b84" /><Relationship Type="http://schemas.openxmlformats.org/officeDocument/2006/relationships/slideLayout" Target="/ppt/slideLayouts/slideLayout4.xml" Id="R34552d7f35544f5d" /><Relationship Type="http://schemas.openxmlformats.org/officeDocument/2006/relationships/slideLayout" Target="/ppt/slideLayouts/slideLayout5.xml" Id="R8ca3fd728ac646ad" /><Relationship Type="http://schemas.openxmlformats.org/officeDocument/2006/relationships/slideLayout" Target="/ppt/slideLayouts/slideLayout6.xml" Id="R4519b03afeef457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5784d30eaf74b73"/>
    <p:sldLayoutId xmlns:r="http://schemas.openxmlformats.org/officeDocument/2006/relationships" id="2147483650" r:id="R6a6476dc868b4f3c"/>
    <p:sldLayoutId xmlns:r="http://schemas.openxmlformats.org/officeDocument/2006/relationships" id="2147483651" r:id="R1182668ec36a4b84"/>
    <p:sldLayoutId xmlns:r="http://schemas.openxmlformats.org/officeDocument/2006/relationships" id="2147483652" r:id="R34552d7f35544f5d"/>
    <p:sldLayoutId xmlns:r="http://schemas.openxmlformats.org/officeDocument/2006/relationships" id="2147483653" r:id="R8ca3fd728ac646ad"/>
    <p:sldLayoutId xmlns:r="http://schemas.openxmlformats.org/officeDocument/2006/relationships" id="2147483654" r:id="R4519b03afeef457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ab1a9b1d2a84286" /><Relationship Type="http://schemas.openxmlformats.org/officeDocument/2006/relationships/image" Target="/ppt/media/image.jpeg" Id="R3c1f78d1547a452d" /><Relationship Type="http://schemas.openxmlformats.org/officeDocument/2006/relationships/image" Target="/ppt/media/image.png" Id="R1857f279083a4f5d" /><Relationship Type="http://schemas.openxmlformats.org/officeDocument/2006/relationships/notesSlide" Target="/ppt/notesSlides/notesSlide1.xml" Id="Ree5c65e1f6a3423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0c9fbc800934287" /><Relationship Type="http://schemas.openxmlformats.org/officeDocument/2006/relationships/image" Target="/ppt/media/image2.png" Id="R270e14dcfba54af4" /><Relationship Type="http://schemas.openxmlformats.org/officeDocument/2006/relationships/notesSlide" Target="/ppt/notesSlides/notesSlide2.xml" Id="R5a34020fc213457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50054c21af84b13" /><Relationship Type="http://schemas.openxmlformats.org/officeDocument/2006/relationships/image" Target="/ppt/media/image3.png" Id="Rcc53c67af7d9474d" /><Relationship Type="http://schemas.openxmlformats.org/officeDocument/2006/relationships/notesSlide" Target="/ppt/notesSlides/notesSlide3.xml" Id="R2778acd3766d406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e4fdfed18024031" /><Relationship Type="http://schemas.openxmlformats.org/officeDocument/2006/relationships/image" Target="/ppt/media/image4.png" Id="R9d4b870cb391434a" /><Relationship Type="http://schemas.openxmlformats.org/officeDocument/2006/relationships/image" Target="/ppt/media/image2.jpeg" Id="R37175e570a6d4a9f" /><Relationship Type="http://schemas.openxmlformats.org/officeDocument/2006/relationships/notesSlide" Target="/ppt/notesSlides/notesSlide4.xml" Id="R1c231141d2604d7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cd8f13633354fc3" /><Relationship Type="http://schemas.openxmlformats.org/officeDocument/2006/relationships/image" Target="/ppt/media/image5.png" Id="Rde8617a2db7e49a3" /><Relationship Type="http://schemas.openxmlformats.org/officeDocument/2006/relationships/image" Target="/ppt/media/image3.jpeg" Id="R4762d93e5c244249" /><Relationship Type="http://schemas.openxmlformats.org/officeDocument/2006/relationships/notesSlide" Target="/ppt/notesSlides/notesSlide5.xml" Id="Ra96946109c2a477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e768755e4b847ee" /><Relationship Type="http://schemas.openxmlformats.org/officeDocument/2006/relationships/image" Target="/ppt/media/image6.png" Id="R578098fb92124f23" /><Relationship Type="http://schemas.openxmlformats.org/officeDocument/2006/relationships/image" Target="/ppt/media/image4.jpeg" Id="Rc58dfac6ad3b42a4" /><Relationship Type="http://schemas.openxmlformats.org/officeDocument/2006/relationships/notesSlide" Target="/ppt/notesSlides/notesSlide6.xml" Id="R7280266876a1481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dcaea8094824ffb" /><Relationship Type="http://schemas.openxmlformats.org/officeDocument/2006/relationships/image" Target="/ppt/media/image7.png" Id="R8e31488918be4abb" /><Relationship Type="http://schemas.openxmlformats.org/officeDocument/2006/relationships/notesSlide" Target="/ppt/notesSlides/notesSlide7.xml" Id="Rbfb96c7121b24a5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a35c3f2e9674fdd" /><Relationship Type="http://schemas.openxmlformats.org/officeDocument/2006/relationships/image" Target="/ppt/media/image8.png" Id="R0e79f253ca3f4cd9" /><Relationship Type="http://schemas.openxmlformats.org/officeDocument/2006/relationships/chart" Target="/ppt/slides/charts/chart1.xml" Id="R4f6d34e21df8401e" /><Relationship Type="http://schemas.openxmlformats.org/officeDocument/2006/relationships/notesSlide" Target="/ppt/notesSlides/notesSlide8.xml" Id="R833a2b2e98644e8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30b9adea16648f2" /><Relationship Type="http://schemas.openxmlformats.org/officeDocument/2006/relationships/image" Target="/ppt/media/image9.png" Id="Reac96772a5b044b2" /><Relationship Type="http://schemas.openxmlformats.org/officeDocument/2006/relationships/notesSlide" Target="/ppt/notesSlides/notesSlide9.xml" Id="R6aa6885c29dd4c8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36ba5bd8f214f8d" /><Relationship Type="http://schemas.openxmlformats.org/officeDocument/2006/relationships/image" Target="/ppt/media/image10.png" Id="Rb82f51cbd1084f18" /><Relationship Type="http://schemas.openxmlformats.org/officeDocument/2006/relationships/chart" Target="/ppt/slides/charts/chart2.xml" Id="R156713ab591743d3" /><Relationship Type="http://schemas.openxmlformats.org/officeDocument/2006/relationships/notesSlide" Target="/ppt/notesSlides/notesSlide10.xml" Id="R2078dac346774d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1780c647ffb4238" /><Relationship Type="http://schemas.openxmlformats.org/officeDocument/2006/relationships/image" Target="/ppt/media/image11.png" Id="R781fa0b51ef7492a" /><Relationship Type="http://schemas.openxmlformats.org/officeDocument/2006/relationships/chart" Target="/ppt/slides/charts/chart3.xml" Id="R62f00a3401b04608" /><Relationship Type="http://schemas.openxmlformats.org/officeDocument/2006/relationships/notesSlide" Target="/ppt/notesSlides/notesSlide11.xml" Id="R13a181ffa4df49d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c7c2c97d9e8346fb" /><Relationship Type="http://schemas.openxmlformats.org/officeDocument/2006/relationships/image" Target="/ppt/media/image12.png" Id="R9418d5ff1f584460" /><Relationship Type="http://schemas.openxmlformats.org/officeDocument/2006/relationships/notesSlide" Target="/ppt/notesSlides/notesSlide12.xml" Id="Rb5c955ad927b462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43b545638c646c4" /><Relationship Type="http://schemas.openxmlformats.org/officeDocument/2006/relationships/image" Target="/ppt/media/image13.png" Id="R044ef644c02f4616" /><Relationship Type="http://schemas.openxmlformats.org/officeDocument/2006/relationships/notesSlide" Target="/ppt/notesSlides/notesSlide13.xml" Id="R9ffec4d4aac24a8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dbc878b195504a9a" /><Relationship Type="http://schemas.openxmlformats.org/officeDocument/2006/relationships/image" Target="/ppt/media/image14.png" Id="R04028a407b8e4faf" /><Relationship Type="http://schemas.openxmlformats.org/officeDocument/2006/relationships/notesSlide" Target="/ppt/notesSlides/notesSlide14.xml" Id="R2ed58131192c4ba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a620b5a2da54c3e" /><Relationship Type="http://schemas.openxmlformats.org/officeDocument/2006/relationships/image" Target="/ppt/media/image15.png" Id="Raefb7424cf724327" /><Relationship Type="http://schemas.openxmlformats.org/officeDocument/2006/relationships/notesSlide" Target="/ppt/notesSlides/notesSlide15.xml" Id="R0d43385f9843406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e06359b3d2074c3f" /><Relationship Type="http://schemas.openxmlformats.org/officeDocument/2006/relationships/image" Target="/ppt/media/image16.png" Id="Rcdc5c113ba094750" /><Relationship Type="http://schemas.openxmlformats.org/officeDocument/2006/relationships/notesSlide" Target="/ppt/notesSlides/notesSlide16.xml" Id="R6ea254a6128d4cf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c7fa3ae00c44ee8" /><Relationship Type="http://schemas.openxmlformats.org/officeDocument/2006/relationships/image" Target="/ppt/media/image17.png" Id="R96bc0db47bdb40ec" /><Relationship Type="http://schemas.openxmlformats.org/officeDocument/2006/relationships/notesSlide" Target="/ppt/notesSlides/notesSlide17.xml" Id="Rdf53789af734458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c547d61acaae4d36" /><Relationship Type="http://schemas.openxmlformats.org/officeDocument/2006/relationships/image" Target="/ppt/media/image18.png" Id="R4a7ac1a45b074f59" /><Relationship Type="http://schemas.openxmlformats.org/officeDocument/2006/relationships/notesSlide" Target="/ppt/notesSlides/notesSlide18.xml" Id="R07e7a498cb4a413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ce0f4976df8457f" /><Relationship Type="http://schemas.openxmlformats.org/officeDocument/2006/relationships/image" Target="/ppt/media/image19.png" Id="R2b17ac07ec394b9c" /><Relationship Type="http://schemas.openxmlformats.org/officeDocument/2006/relationships/notesSlide" Target="/ppt/notesSlides/notesSlide19.xml" Id="Rfb25a6f44ac5414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6061c842877c4cfb" /><Relationship Type="http://schemas.openxmlformats.org/officeDocument/2006/relationships/image" Target="/ppt/media/image20.png" Id="R0dac63f739eb48e4" /><Relationship Type="http://schemas.openxmlformats.org/officeDocument/2006/relationships/notesSlide" Target="/ppt/notesSlides/notesSlide20.xml" Id="Rde590bd254db4b2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914b3595f4d40f1" /><Relationship Type="http://schemas.openxmlformats.org/officeDocument/2006/relationships/image" Target="/ppt/media/image21.png" Id="R8a03b1c689044e64" /><Relationship Type="http://schemas.openxmlformats.org/officeDocument/2006/relationships/notesSlide" Target="/ppt/notesSlides/notesSlide21.xml" Id="R09af518b9ef94fa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287afc4aba674092" /><Relationship Type="http://schemas.openxmlformats.org/officeDocument/2006/relationships/image" Target="/ppt/media/image22.png" Id="R113b30e01d0c42cf" /><Relationship Type="http://schemas.openxmlformats.org/officeDocument/2006/relationships/notesSlide" Target="/ppt/notesSlides/notesSlide22.xml" Id="R649b49229be447d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4ad60c9e6ef645f5" /><Relationship Type="http://schemas.openxmlformats.org/officeDocument/2006/relationships/image" Target="/ppt/media/image23.png" Id="R62958d63ec5143a8" /><Relationship Type="http://schemas.openxmlformats.org/officeDocument/2006/relationships/notesSlide" Target="/ppt/notesSlides/notesSlide23.xml" Id="Rea240f2ec69b493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7f0eceb25a9641b2" /><Relationship Type="http://schemas.openxmlformats.org/officeDocument/2006/relationships/image" Target="/ppt/media/image24.png" Id="R15926bb61d544724" /><Relationship Type="http://schemas.openxmlformats.org/officeDocument/2006/relationships/image" Target="/ppt/media/image5.jpeg" Id="Rc76bb2dde0e04d43" /><Relationship Type="http://schemas.openxmlformats.org/officeDocument/2006/relationships/notesSlide" Target="/ppt/notesSlides/notesSlide24.xml" Id="R0df4a929cc8a43f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3d5861ce97d14423" /><Relationship Type="http://schemas.openxmlformats.org/officeDocument/2006/relationships/image" Target="/ppt/media/image25.png" Id="R4dc25ab9b3b04237" /><Relationship Type="http://schemas.openxmlformats.org/officeDocument/2006/relationships/notesSlide" Target="/ppt/notesSlides/notesSlide25.xml" Id="R4e58f5ce07fa41c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add89de31183409c" /><Relationship Type="http://schemas.openxmlformats.org/officeDocument/2006/relationships/image" Target="/ppt/media/image26.png" Id="Ra2733a757f6e4351" /><Relationship Type="http://schemas.openxmlformats.org/officeDocument/2006/relationships/notesSlide" Target="/ppt/notesSlides/notesSlide26.xml" Id="R8a524ebf4eea4e5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63a63fa6152345ea" /><Relationship Type="http://schemas.openxmlformats.org/officeDocument/2006/relationships/image" Target="/ppt/media/image27.png" Id="R19cd47f7cfd247a4" /><Relationship Type="http://schemas.openxmlformats.org/officeDocument/2006/relationships/notesSlide" Target="/ppt/notesSlides/notesSlide27.xml" Id="Racb9aa46bad642a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b2cc44e5ca8d4794" /><Relationship Type="http://schemas.openxmlformats.org/officeDocument/2006/relationships/image" Target="/ppt/media/image28.png" Id="Rbc1fe433d417464d" /><Relationship Type="http://schemas.openxmlformats.org/officeDocument/2006/relationships/notesSlide" Target="/ppt/notesSlides/notesSlide28.xml" Id="R7a3e9b0d480a4c0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a2d8674440a546a2" /><Relationship Type="http://schemas.openxmlformats.org/officeDocument/2006/relationships/image" Target="/ppt/media/image29.png" Id="Rf632720d9d1f40d6" /><Relationship Type="http://schemas.openxmlformats.org/officeDocument/2006/relationships/notesSlide" Target="/ppt/notesSlides/notesSlide29.xml" Id="Rfd64d48e106c4d6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7a2cbe0ea80e43ff" /><Relationship Type="http://schemas.openxmlformats.org/officeDocument/2006/relationships/image" Target="/ppt/media/image30.png" Id="R6c9653bd837f48d9" /><Relationship Type="http://schemas.openxmlformats.org/officeDocument/2006/relationships/notesSlide" Target="/ppt/notesSlides/notesSlide30.xml" Id="R507851ad6b55462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7fefa5b463d84bdc" /><Relationship Type="http://schemas.openxmlformats.org/officeDocument/2006/relationships/image" Target="/ppt/media/image31.png" Id="R7a38193689174def" /><Relationship Type="http://schemas.openxmlformats.org/officeDocument/2006/relationships/notesSlide" Target="/ppt/notesSlides/notesSlide31.xml" Id="R1d124732857046b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31bd02cadc614cb2" /><Relationship Type="http://schemas.openxmlformats.org/officeDocument/2006/relationships/image" Target="/ppt/media/image32.png" Id="R9a82e22e03f94398" /><Relationship Type="http://schemas.openxmlformats.org/officeDocument/2006/relationships/notesSlide" Target="/ppt/notesSlides/notesSlide32.xml" Id="R7b62d7c2fc9f4fd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a0eb2e004b144a32" /><Relationship Type="http://schemas.openxmlformats.org/officeDocument/2006/relationships/image" Target="/ppt/media/image33.png" Id="R614fb0c8d8284794" /><Relationship Type="http://schemas.openxmlformats.org/officeDocument/2006/relationships/notesSlide" Target="/ppt/notesSlides/notesSlide33.xml" Id="Rf1400f7df5d5461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be10a1efa9414a4b" /><Relationship Type="http://schemas.openxmlformats.org/officeDocument/2006/relationships/image" Target="/ppt/media/image34.png" Id="Rdc346daa536f4088" /><Relationship Type="http://schemas.openxmlformats.org/officeDocument/2006/relationships/notesSlide" Target="/ppt/notesSlides/notesSlide34.xml" Id="Rbbf55c1090ec4b26"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fbadbe5ff9e540b6" /><Relationship Type="http://schemas.openxmlformats.org/officeDocument/2006/relationships/image" Target="/ppt/media/image35.png" Id="R86f4973594b640b3" /><Relationship Type="http://schemas.openxmlformats.org/officeDocument/2006/relationships/chart" Target="/ppt/slides/charts/chart4.xml" Id="Rbc94610a84704a85" /><Relationship Type="http://schemas.openxmlformats.org/officeDocument/2006/relationships/notesSlide" Target="/ppt/notesSlides/notesSlide35.xml" Id="Rad6e5b41b4594e9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2da3d8dccf90485d" /><Relationship Type="http://schemas.openxmlformats.org/officeDocument/2006/relationships/image" Target="/ppt/media/image36.png" Id="Rf1224d29908e44af" /><Relationship Type="http://schemas.openxmlformats.org/officeDocument/2006/relationships/notesSlide" Target="/ppt/notesSlides/notesSlide36.xml" Id="Rf2077e2a70304cf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693dbb78d91c4e93" /><Relationship Type="http://schemas.openxmlformats.org/officeDocument/2006/relationships/image" Target="/ppt/media/image37.png" Id="Re938ee71d86f4537" /><Relationship Type="http://schemas.openxmlformats.org/officeDocument/2006/relationships/notesSlide" Target="/ppt/notesSlides/notesSlide37.xml" Id="Rd28e209b10ba489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90cc8bd417384ab8" /><Relationship Type="http://schemas.openxmlformats.org/officeDocument/2006/relationships/image" Target="/ppt/media/image38.png" Id="Ra8447a49ea2b4cd7" /><Relationship Type="http://schemas.openxmlformats.org/officeDocument/2006/relationships/notesSlide" Target="/ppt/notesSlides/notesSlide38.xml" Id="Rda4f307da6404d1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98a71bd942344b2b" /><Relationship Type="http://schemas.openxmlformats.org/officeDocument/2006/relationships/image" Target="/ppt/media/image39.png" Id="R313b8cd3a1e6461f" /><Relationship Type="http://schemas.openxmlformats.org/officeDocument/2006/relationships/notesSlide" Target="/ppt/notesSlides/notesSlide39.xml" Id="R56b2defc01924b4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5692a45b9d114522" /><Relationship Type="http://schemas.openxmlformats.org/officeDocument/2006/relationships/image" Target="/ppt/media/image40.png" Id="R382454da6c534cda" /><Relationship Type="http://schemas.openxmlformats.org/officeDocument/2006/relationships/notesSlide" Target="/ppt/notesSlides/notesSlide40.xml" Id="R0bc235ffdc754f27"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256078b0a7a243a0" /><Relationship Type="http://schemas.openxmlformats.org/officeDocument/2006/relationships/image" Target="/ppt/media/image41.png" Id="Re90b35b2c4a145d3" /><Relationship Type="http://schemas.openxmlformats.org/officeDocument/2006/relationships/notesSlide" Target="/ppt/notesSlides/notesSlide41.xml" Id="R9517b127aa0c474e"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a6193be27c1941d7" /><Relationship Type="http://schemas.openxmlformats.org/officeDocument/2006/relationships/image" Target="/ppt/media/image42.png" Id="Rcc01cc30e2664998" /><Relationship Type="http://schemas.openxmlformats.org/officeDocument/2006/relationships/notesSlide" Target="/ppt/notesSlides/notesSlide42.xml" Id="Rffa22c3df8b84102" /></Relationships>
</file>

<file path=ppt/slides/_rels/slide43.xml.rels>&#65279;<?xml version="1.0" encoding="utf-8"?><Relationships xmlns="http://schemas.openxmlformats.org/package/2006/relationships"><Relationship Type="http://schemas.openxmlformats.org/officeDocument/2006/relationships/slideLayout" Target="/ppt/slideLayouts/slideLayout6.xml" Id="R19bf9d4f71d54a21" /><Relationship Type="http://schemas.openxmlformats.org/officeDocument/2006/relationships/image" Target="/ppt/media/image43.png" Id="R775e83c3f2264a66" /><Relationship Type="http://schemas.openxmlformats.org/officeDocument/2006/relationships/notesSlide" Target="/ppt/notesSlides/notesSlide43.xml" Id="Rffb35083dd9241e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6.xml" Id="R2711286b9d1f4ebd" /><Relationship Type="http://schemas.openxmlformats.org/officeDocument/2006/relationships/image" Target="/ppt/media/image44.png" Id="Rf76513e75ea34357" /><Relationship Type="http://schemas.openxmlformats.org/officeDocument/2006/relationships/notesSlide" Target="/ppt/notesSlides/notesSlide44.xml" Id="R378b22bdf9e0463e" /></Relationships>
</file>

<file path=ppt/slides/_rels/slide45.xml.rels>&#65279;<?xml version="1.0" encoding="utf-8"?><Relationships xmlns="http://schemas.openxmlformats.org/package/2006/relationships"><Relationship Type="http://schemas.openxmlformats.org/officeDocument/2006/relationships/slideLayout" Target="/ppt/slideLayouts/slideLayout6.xml" Id="R08dfcf40c5ba4e5b" /><Relationship Type="http://schemas.openxmlformats.org/officeDocument/2006/relationships/image" Target="/ppt/media/image45.png" Id="R5f3c8133fc45411a" /><Relationship Type="http://schemas.openxmlformats.org/officeDocument/2006/relationships/notesSlide" Target="/ppt/notesSlides/notesSlide45.xml" Id="Rbae0892599f64c27" /></Relationships>
</file>

<file path=ppt/slides/_rels/slide46.xml.rels>&#65279;<?xml version="1.0" encoding="utf-8"?><Relationships xmlns="http://schemas.openxmlformats.org/package/2006/relationships"><Relationship Type="http://schemas.openxmlformats.org/officeDocument/2006/relationships/slideLayout" Target="/ppt/slideLayouts/slideLayout6.xml" Id="R5959fc6758f84a58" /><Relationship Type="http://schemas.openxmlformats.org/officeDocument/2006/relationships/image" Target="/ppt/media/image46.png" Id="Rc46ac801ddf84a03" /><Relationship Type="http://schemas.openxmlformats.org/officeDocument/2006/relationships/notesSlide" Target="/ppt/notesSlides/notesSlide46.xml" Id="Rf1adf33ff174443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6.xml" Id="R0de4bac4b93847c7" /><Relationship Type="http://schemas.openxmlformats.org/officeDocument/2006/relationships/image" Target="/ppt/media/image47.png" Id="Re84f93d5e5f74102" /><Relationship Type="http://schemas.openxmlformats.org/officeDocument/2006/relationships/notesSlide" Target="/ppt/notesSlides/notesSlide47.xml" Id="R3c4b97199d24487a" /></Relationships>
</file>

<file path=ppt/slides/_rels/slide48.xml.rels>&#65279;<?xml version="1.0" encoding="utf-8"?><Relationships xmlns="http://schemas.openxmlformats.org/package/2006/relationships"><Relationship Type="http://schemas.openxmlformats.org/officeDocument/2006/relationships/slideLayout" Target="/ppt/slideLayouts/slideLayout6.xml" Id="R390cf226400e43d5" /><Relationship Type="http://schemas.openxmlformats.org/officeDocument/2006/relationships/image" Target="/ppt/media/image48.png" Id="R76ee26793b3844d1" /><Relationship Type="http://schemas.openxmlformats.org/officeDocument/2006/relationships/notesSlide" Target="/ppt/notesSlides/notesSlide48.xml" Id="R0c7304f860094e4c" /></Relationships>
</file>

<file path=ppt/slides/_rels/slide49.xml.rels>&#65279;<?xml version="1.0" encoding="utf-8"?><Relationships xmlns="http://schemas.openxmlformats.org/package/2006/relationships"><Relationship Type="http://schemas.openxmlformats.org/officeDocument/2006/relationships/slideLayout" Target="/ppt/slideLayouts/slideLayout6.xml" Id="Rec6761bf9cd343b3" /><Relationship Type="http://schemas.openxmlformats.org/officeDocument/2006/relationships/image" Target="/ppt/media/image49.png" Id="Rc6dce6ccfc024e52" /><Relationship Type="http://schemas.openxmlformats.org/officeDocument/2006/relationships/notesSlide" Target="/ppt/notesSlides/notesSlide49.xml" Id="Rc4cb9293b7a24c0f" /></Relationships>
</file>

<file path=ppt/slides/_rels/slide50.xml.rels>&#65279;<?xml version="1.0" encoding="utf-8"?><Relationships xmlns="http://schemas.openxmlformats.org/package/2006/relationships"><Relationship Type="http://schemas.openxmlformats.org/officeDocument/2006/relationships/slideLayout" Target="/ppt/slideLayouts/slideLayout6.xml" Id="R3908abbe23954e3b" /><Relationship Type="http://schemas.openxmlformats.org/officeDocument/2006/relationships/image" Target="/ppt/media/image50.png" Id="R34a7a369b2f04d81" /><Relationship Type="http://schemas.openxmlformats.org/officeDocument/2006/relationships/notesSlide" Target="/ppt/notesSlides/notesSlide50.xml" Id="Radfc852f38724b44" /></Relationships>
</file>

<file path=ppt/slides/_rels/slide51.xml.rels>&#65279;<?xml version="1.0" encoding="utf-8"?><Relationships xmlns="http://schemas.openxmlformats.org/package/2006/relationships"><Relationship Type="http://schemas.openxmlformats.org/officeDocument/2006/relationships/slideLayout" Target="/ppt/slideLayouts/slideLayout6.xml" Id="R5652535984cf4309" /><Relationship Type="http://schemas.openxmlformats.org/officeDocument/2006/relationships/image" Target="/ppt/media/image51.png" Id="R3a57d629a3244c07" /><Relationship Type="http://schemas.openxmlformats.org/officeDocument/2006/relationships/notesSlide" Target="/ppt/notesSlides/notesSlide51.xml" Id="R47b998ebec6e44f3"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التقييم من 10</c:v>
          </c:tx>
          <c:spPr>
            <a:solidFill xmlns:a="http://schemas.openxmlformats.org/drawingml/2006/main">
              <a:srgbClr val="A81927"/>
            </a:solidFill>
          </c:spPr>
          <c:invertIfNegative val="0"/>
          <c:cat>
            <c:strRef>
              <c:f>'Chart Data'!$A$2:$A$8</c:f>
              <c:strCache>
                <c:ptCount val="7"/>
                <c:pt idx="0">
                  <c:v>الموظفون</c:v>
                </c:pt>
                <c:pt idx="1">
                  <c:v>الراحة</c:v>
                </c:pt>
                <c:pt idx="2">
                  <c:v>الموقع</c:v>
                </c:pt>
                <c:pt idx="3">
                  <c:v>النظافة</c:v>
                </c:pt>
                <c:pt idx="4">
                  <c:v>القيمة</c:v>
                </c:pt>
                <c:pt idx="5">
                  <c:v>المرافق</c:v>
                </c:pt>
                <c:pt idx="6">
                  <c:v>الواي فاي</c:v>
                </c:pt>
              </c:strCache>
            </c:strRef>
          </c:cat>
          <c:val>
            <c:numRef>
              <c:f>'Chart Data'!$B$2:$B$8</c:f>
              <c:numCache>
                <c:formatCode>General</c:formatCode>
                <c:ptCount val="7"/>
                <c:pt idx="0">
                  <c:v>9</c:v>
                </c:pt>
                <c:pt idx="1">
                  <c:v>9</c:v>
                </c:pt>
                <c:pt idx="2">
                  <c:v>9</c:v>
                </c:pt>
                <c:pt idx="3">
                  <c:v>8.9</c:v>
                </c:pt>
                <c:pt idx="4">
                  <c:v>8.8</c:v>
                </c:pt>
                <c:pt idx="5">
                  <c:v>8.7</c:v>
                </c:pt>
                <c:pt idx="6">
                  <c:v>7.5</c:v>
                </c:pt>
              </c:numCache>
            </c:numRef>
          </c:val>
        </c:ser>
        <c:dLbls>
          <c:txPr>
            <a:bodyPr xmlns:a="http://schemas.openxmlformats.org/drawingml/2006/main" anchorCtr="1"/>
            <a:lstStyle xmlns:a="http://schemas.openxmlformats.org/drawingml/2006/main"/>
            <a:p xmlns:a="http://schemas.openxmlformats.org/drawingml/2006/main">
              <a:pPr>
                <a:defRPr sz="1875" b="1">
                  <a:solidFill>
                    <a:srgbClr val="A81927"/>
                  </a:solidFill>
                  <a:latin typeface="Cairo"/>
                  <a:ea typeface="Cairo"/>
                  <a:cs typeface="Cairo"/>
                </a:defRPr>
              </a:pPr>
            </a:p>
          </c:txPr>
          <c:dLblPos val="outEnd"/>
          <c:showLegendKey val="0"/>
          <c:showVal val="1"/>
          <c:showCatName val="0"/>
          <c:showSerName val="0"/>
          <c:showPercent val="0"/>
          <c:showBubbleSize val="0"/>
          <c:showLeaderLines val="0"/>
        </c:dLbls>
        <c:gapWidth val="8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9D0C4"/>
            </a:solidFill>
            <a:prstDash val="solid"/>
          </a:ln>
        </c:spPr>
        <c:txPr>
          <a:bodyPr xmlns:a="http://schemas.openxmlformats.org/drawingml/2006/main" anchorCtr="1"/>
          <a:lstStyle xmlns:a="http://schemas.openxmlformats.org/drawingml/2006/main"/>
          <a:p xmlns:a="http://schemas.openxmlformats.org/drawingml/2006/main">
            <a:pPr>
              <a:defRPr sz="1725">
                <a:solidFill>
                  <a:srgbClr val="242323"/>
                </a:solidFill>
                <a:latin typeface="Cairo"/>
                <a:ea typeface="Cairo"/>
                <a:cs typeface="Cairo"/>
              </a:defRPr>
            </a:pPr>
          </a:p>
        </c:txPr>
        <c:crossAx val="48672768"/>
      </c:catAx>
      <c:valAx>
        <c:axId val="48672768"/>
        <c:scaling>
          <c:orientation val="minMax"/>
          <c:max val="10"/>
          <c:min val="0"/>
        </c:scaling>
        <c:delete val="0"/>
        <c:axPos val="l"/>
        <c:majorGridlines>
          <c:spPr>
            <a:ln xmlns:a="http://schemas.openxmlformats.org/drawingml/2006/main" w="9525">
              <a:solidFill>
                <a:srgbClr val="D9D0C4"/>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725">
                <a:solidFill>
                  <a:srgbClr val="64605A"/>
                </a:solidFill>
                <a:latin typeface="Cairo"/>
                <a:ea typeface="Cairo"/>
                <a:cs typeface="Cairo"/>
              </a:defRPr>
            </a:pPr>
          </a:p>
        </c:txPr>
        <c:crossAx val="48650112"/>
        <c:crossBetween val="between"/>
      </c:valAx>
      <c:spPr>
        <a:solidFill xmlns:a="http://schemas.openxmlformats.org/drawingml/2006/main">
          <a:srgbClr val="FAF7F2"/>
        </a:solidFill>
      </c:spPr>
    </c:plotArea>
    <c:plotVisOnly val="1"/>
  </c:chart>
  <c:spPr>
    <a:solidFill xmlns:a="http://schemas.openxmlformats.org/drawingml/2006/main">
      <a:srgbClr val="FAF7F2"/>
    </a:solidFill>
    <a:ln xmlns:a="http://schemas.openxmlformats.org/drawingml/2006/main" w="0">
      <a:noFill/>
      <a:prstDash val="solid"/>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النمو السنوي في 2024 %</c:v>
          </c:tx>
          <c:spPr>
            <a:solidFill xmlns:a="http://schemas.openxmlformats.org/drawingml/2006/main">
              <a:srgbClr val="A81927"/>
            </a:solidFill>
          </c:spPr>
          <c:invertIfNegative val="0"/>
          <c:cat>
            <c:strRef>
              <c:f>'Chart Data'!$A$2:$A$3</c:f>
              <c:strCache>
                <c:ptCount val="2"/>
                <c:pt idx="0">
                  <c:v>نمو عدد السياح</c:v>
                </c:pt>
                <c:pt idx="1">
                  <c:v>الإنفاق نمو
السياحي</c:v>
                </c:pt>
              </c:strCache>
            </c:strRef>
          </c:cat>
          <c:val>
            <c:numRef>
              <c:f>'Chart Data'!$B$2:$B$3</c:f>
              <c:numCache>
                <c:formatCode>General</c:formatCode>
                <c:ptCount val="2"/>
                <c:pt idx="0">
                  <c:v>6</c:v>
                </c:pt>
                <c:pt idx="1">
                  <c:v>11</c:v>
                </c:pt>
              </c:numCache>
            </c:numRef>
          </c:val>
        </c:ser>
        <c:dLbls>
          <c:txPr>
            <a:bodyPr xmlns:a="http://schemas.openxmlformats.org/drawingml/2006/main" anchorCtr="1"/>
            <a:lstStyle xmlns:a="http://schemas.openxmlformats.org/drawingml/2006/main"/>
            <a:p xmlns:a="http://schemas.openxmlformats.org/drawingml/2006/main">
              <a:pPr>
                <a:defRPr sz="1875" b="1">
                  <a:solidFill>
                    <a:srgbClr val="A81927"/>
                  </a:solidFill>
                  <a:latin typeface="Cairo"/>
                  <a:ea typeface="Cairo"/>
                  <a:cs typeface="Cairo"/>
                </a:defRPr>
              </a:pPr>
            </a:p>
          </c:txPr>
          <c:dLblPos val="outEnd"/>
          <c:showLegendKey val="0"/>
          <c:showVal val="1"/>
          <c:showCatName val="0"/>
          <c:showSerName val="0"/>
          <c:showPercent val="0"/>
          <c:showBubbleSize val="0"/>
          <c:showLeaderLines val="0"/>
        </c:dLbls>
        <c:gapWidth val="8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9D0C4"/>
            </a:solidFill>
            <a:prstDash val="solid"/>
          </a:ln>
        </c:spPr>
        <c:txPr>
          <a:bodyPr xmlns:a="http://schemas.openxmlformats.org/drawingml/2006/main" anchorCtr="1"/>
          <a:lstStyle xmlns:a="http://schemas.openxmlformats.org/drawingml/2006/main"/>
          <a:p xmlns:a="http://schemas.openxmlformats.org/drawingml/2006/main">
            <a:pPr>
              <a:defRPr sz="1725">
                <a:solidFill>
                  <a:srgbClr val="242323"/>
                </a:solidFill>
                <a:latin typeface="Cairo"/>
                <a:ea typeface="Cairo"/>
                <a:cs typeface="Cairo"/>
              </a:defRPr>
            </a:pPr>
          </a:p>
        </c:txPr>
        <c:crossAx val="48672768"/>
      </c:catAx>
      <c:valAx>
        <c:axId val="48672768"/>
        <c:scaling>
          <c:orientation val="minMax"/>
          <c:max val="12"/>
          <c:min val="0"/>
        </c:scaling>
        <c:delete val="0"/>
        <c:axPos val="l"/>
        <c:majorGridlines>
          <c:spPr>
            <a:ln xmlns:a="http://schemas.openxmlformats.org/drawingml/2006/main" w="9525">
              <a:solidFill>
                <a:srgbClr val="D9D0C4"/>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725">
                <a:solidFill>
                  <a:srgbClr val="64605A"/>
                </a:solidFill>
                <a:latin typeface="Cairo"/>
                <a:ea typeface="Cairo"/>
                <a:cs typeface="Cairo"/>
              </a:defRPr>
            </a:pPr>
          </a:p>
        </c:txPr>
        <c:crossAx val="48650112"/>
        <c:crossBetween val="between"/>
      </c:valAx>
      <c:spPr>
        <a:solidFill xmlns:a="http://schemas.openxmlformats.org/drawingml/2006/main">
          <a:srgbClr val="FAF7F2"/>
        </a:solidFill>
      </c:spPr>
    </c:plotArea>
    <c:plotVisOnly val="1"/>
  </c:chart>
  <c:spPr>
    <a:solidFill xmlns:a="http://schemas.openxmlformats.org/drawingml/2006/main">
      <a:srgbClr val="FAF7F2"/>
    </a:solidFill>
    <a:ln xmlns:a="http://schemas.openxmlformats.org/drawingml/2006/main" w="0">
      <a:noFill/>
      <a:prstDash val="solid"/>
    </a:l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إشغال الفنادق %، يناير–أبريل 2026</c:v>
          </c:tx>
          <c:spPr>
            <a:solidFill xmlns:a="http://schemas.openxmlformats.org/drawingml/2006/main">
              <a:srgbClr val="A81927"/>
            </a:solidFill>
          </c:spPr>
          <c:invertIfNegative val="0"/>
          <c:cat>
            <c:strRef>
              <c:f>'Chart Data'!$A$2:$A$3</c:f>
              <c:strCache>
                <c:ptCount val="2"/>
                <c:pt idx="0">
                  <c:v>المملكة</c:v>
                </c:pt>
                <c:pt idx="1">
                  <c:v>الرياض</c:v>
                </c:pt>
              </c:strCache>
            </c:strRef>
          </c:cat>
          <c:val>
            <c:numRef>
              <c:f>'Chart Data'!$B$2:$B$3</c:f>
              <c:numCache>
                <c:formatCode>General</c:formatCode>
                <c:ptCount val="2"/>
                <c:pt idx="0">
                  <c:v>63.4</c:v>
                </c:pt>
                <c:pt idx="1">
                  <c:v>49.3</c:v>
                </c:pt>
              </c:numCache>
            </c:numRef>
          </c:val>
        </c:ser>
        <c:dLbls>
          <c:txPr>
            <a:bodyPr xmlns:a="http://schemas.openxmlformats.org/drawingml/2006/main" anchorCtr="1"/>
            <a:lstStyle xmlns:a="http://schemas.openxmlformats.org/drawingml/2006/main"/>
            <a:p xmlns:a="http://schemas.openxmlformats.org/drawingml/2006/main">
              <a:pPr>
                <a:defRPr sz="1875" b="1">
                  <a:solidFill>
                    <a:srgbClr val="A81927"/>
                  </a:solidFill>
                  <a:latin typeface="Cairo"/>
                  <a:ea typeface="Cairo"/>
                  <a:cs typeface="Cairo"/>
                </a:defRPr>
              </a:pPr>
            </a:p>
          </c:txPr>
          <c:dLblPos val="outEnd"/>
          <c:showLegendKey val="0"/>
          <c:showVal val="1"/>
          <c:showCatName val="0"/>
          <c:showSerName val="0"/>
          <c:showPercent val="0"/>
          <c:showBubbleSize val="0"/>
          <c:showLeaderLines val="0"/>
        </c:dLbls>
        <c:gapWidth val="8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9D0C4"/>
            </a:solidFill>
            <a:prstDash val="solid"/>
          </a:ln>
        </c:spPr>
        <c:txPr>
          <a:bodyPr xmlns:a="http://schemas.openxmlformats.org/drawingml/2006/main" anchorCtr="1"/>
          <a:lstStyle xmlns:a="http://schemas.openxmlformats.org/drawingml/2006/main"/>
          <a:p xmlns:a="http://schemas.openxmlformats.org/drawingml/2006/main">
            <a:pPr>
              <a:defRPr sz="1725">
                <a:solidFill>
                  <a:srgbClr val="242323"/>
                </a:solidFill>
                <a:latin typeface="Cairo"/>
                <a:ea typeface="Cairo"/>
                <a:cs typeface="Cairo"/>
              </a:defRPr>
            </a:pPr>
          </a:p>
        </c:txPr>
        <c:crossAx val="48672768"/>
      </c:catAx>
      <c:valAx>
        <c:axId val="48672768"/>
        <c:scaling>
          <c:orientation val="minMax"/>
          <c:max val="80"/>
          <c:min val="0"/>
        </c:scaling>
        <c:delete val="0"/>
        <c:axPos val="l"/>
        <c:majorGridlines>
          <c:spPr>
            <a:ln xmlns:a="http://schemas.openxmlformats.org/drawingml/2006/main" w="9525">
              <a:solidFill>
                <a:srgbClr val="D9D0C4"/>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725">
                <a:solidFill>
                  <a:srgbClr val="64605A"/>
                </a:solidFill>
                <a:latin typeface="Cairo"/>
                <a:ea typeface="Cairo"/>
                <a:cs typeface="Cairo"/>
              </a:defRPr>
            </a:pPr>
          </a:p>
        </c:txPr>
        <c:crossAx val="48650112"/>
        <c:crossBetween val="between"/>
      </c:valAx>
      <c:spPr>
        <a:solidFill xmlns:a="http://schemas.openxmlformats.org/drawingml/2006/main">
          <a:srgbClr val="FAF7F2"/>
        </a:solidFill>
      </c:spPr>
    </c:plotArea>
    <c:plotVisOnly val="1"/>
  </c:chart>
  <c:spPr>
    <a:solidFill xmlns:a="http://schemas.openxmlformats.org/drawingml/2006/main">
      <a:srgbClr val="FAF7F2"/>
    </a:solidFill>
    <a:ln xmlns:a="http://schemas.openxmlformats.org/drawingml/2006/main" w="0">
      <a:noFill/>
      <a:prstDash val="solid"/>
    </a:l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ألف ريال قبل الضريبة</c:v>
          </c:tx>
          <c:spPr>
            <a:solidFill xmlns:a="http://schemas.openxmlformats.org/drawingml/2006/main">
              <a:srgbClr val="A81927"/>
            </a:solidFill>
          </c:spPr>
          <c:invertIfNegative val="0"/>
          <c:cat>
            <c:strRef>
              <c:f>'Chart Data'!$A$2:$A$5</c:f>
              <c:strCache>
                <c:ptCount val="4"/>
                <c:pt idx="0">
                  <c:v>الربع الأول</c:v>
                </c:pt>
                <c:pt idx="1">
                  <c:v>الربع الثاني</c:v>
                </c:pt>
                <c:pt idx="2">
                  <c:v>الربع الثالث</c:v>
                </c:pt>
                <c:pt idx="3">
                  <c:v>الربع الرابع</c:v>
                </c:pt>
              </c:strCache>
            </c:strRef>
          </c:cat>
          <c:val>
            <c:numRef>
              <c:f>'Chart Data'!$B$2:$B$5</c:f>
              <c:numCache>
                <c:formatCode>General</c:formatCode>
                <c:ptCount val="4"/>
                <c:pt idx="0">
                  <c:v>119.7</c:v>
                </c:pt>
                <c:pt idx="1">
                  <c:v>95.7</c:v>
                </c:pt>
                <c:pt idx="2">
                  <c:v>95.7</c:v>
                </c:pt>
                <c:pt idx="3">
                  <c:v>95.7</c:v>
                </c:pt>
              </c:numCache>
            </c:numRef>
          </c:val>
        </c:ser>
        <c:dLbls>
          <c:txPr>
            <a:bodyPr xmlns:a="http://schemas.openxmlformats.org/drawingml/2006/main" anchorCtr="1"/>
            <a:lstStyle xmlns:a="http://schemas.openxmlformats.org/drawingml/2006/main"/>
            <a:p xmlns:a="http://schemas.openxmlformats.org/drawingml/2006/main">
              <a:pPr>
                <a:defRPr sz="1875" b="1">
                  <a:solidFill>
                    <a:srgbClr val="A81927"/>
                  </a:solidFill>
                  <a:latin typeface="Cairo"/>
                  <a:ea typeface="Cairo"/>
                  <a:cs typeface="Cairo"/>
                </a:defRPr>
              </a:pPr>
            </a:p>
          </c:txPr>
          <c:dLblPos val="outEnd"/>
          <c:showLegendKey val="0"/>
          <c:showVal val="1"/>
          <c:showCatName val="0"/>
          <c:showSerName val="0"/>
          <c:showPercent val="0"/>
          <c:showBubbleSize val="0"/>
          <c:showLeaderLines val="0"/>
        </c:dLbls>
        <c:gapWidth val="8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9D0C4"/>
            </a:solidFill>
            <a:prstDash val="solid"/>
          </a:ln>
        </c:spPr>
        <c:txPr>
          <a:bodyPr xmlns:a="http://schemas.openxmlformats.org/drawingml/2006/main" anchorCtr="1"/>
          <a:lstStyle xmlns:a="http://schemas.openxmlformats.org/drawingml/2006/main"/>
          <a:p xmlns:a="http://schemas.openxmlformats.org/drawingml/2006/main">
            <a:pPr>
              <a:defRPr sz="1725">
                <a:solidFill>
                  <a:srgbClr val="242323"/>
                </a:solidFill>
                <a:latin typeface="Cairo"/>
                <a:ea typeface="Cairo"/>
                <a:cs typeface="Cairo"/>
              </a:defRPr>
            </a:pPr>
          </a:p>
        </c:txPr>
        <c:crossAx val="48672768"/>
      </c:catAx>
      <c:valAx>
        <c:axId val="48672768"/>
        <c:scaling>
          <c:orientation val="minMax"/>
          <c:max val="140"/>
          <c:min val="0"/>
        </c:scaling>
        <c:delete val="0"/>
        <c:axPos val="l"/>
        <c:majorGridlines>
          <c:spPr>
            <a:ln xmlns:a="http://schemas.openxmlformats.org/drawingml/2006/main" w="9525">
              <a:solidFill>
                <a:srgbClr val="D9D0C4"/>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725">
                <a:solidFill>
                  <a:srgbClr val="64605A"/>
                </a:solidFill>
                <a:latin typeface="Cairo"/>
                <a:ea typeface="Cairo"/>
                <a:cs typeface="Cairo"/>
              </a:defRPr>
            </a:pPr>
          </a:p>
        </c:txPr>
        <c:crossAx val="48650112"/>
        <c:crossBetween val="between"/>
      </c:valAx>
      <c:spPr>
        <a:solidFill xmlns:a="http://schemas.openxmlformats.org/drawingml/2006/main">
          <a:srgbClr val="FAF7F2"/>
        </a:solidFill>
      </c:spPr>
    </c:plotArea>
    <c:plotVisOnly val="1"/>
  </c:chart>
  <c:spPr>
    <a:solidFill xmlns:a="http://schemas.openxmlformats.org/drawingml/2006/main">
      <a:srgbClr val="FAF7F2"/>
    </a:solidFill>
    <a:ln xmlns:a="http://schemas.openxmlformats.org/drawingml/2006/main" w="0">
      <a:noFill/>
      <a:prstDash val="solid"/>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3F4B1846-232F-4165-8578-5FCF71FB0D2B}"/>
              </a:ext>
            </a:extLst>
          </p:cNvPr>
          <p:cNvPicPr>
            <a:picLocks xmlns:a="http://schemas.openxmlformats.org/drawingml/2006/main" noChangeAspect="1"/>
          </p:cNvPicPr>
          <p:nvPr/>
        </p:nvPicPr>
        <p:blipFill>
          <a:blip xmlns:r="http://schemas.openxmlformats.org/officeDocument/2006/relationships" xmlns:a="http://schemas.openxmlformats.org/drawingml/2006/main" r:embed="R3c1f78d1547a452d"/>
          <a:srcRect xmlns:a="http://schemas.openxmlformats.org/drawingml/2006/main" l="21111" t="0" r="21111" b="0"/>
          <a:stretch xmlns:a="http://schemas.openxmlformats.org/drawingml/2006/main">
            <a:fillRect l="0" t="0" r="0" b="0"/>
          </a:stretch>
        </p:blipFill>
        <p:spPr>
          <a:xfrm xmlns:a="http://schemas.openxmlformats.org/drawingml/2006/main">
            <a:off x="0" y="0"/>
            <a:ext cx="7429500" cy="8572500"/>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D264B16C-1649-46A6-BCB5-3D5D568A4BA4}"/>
              </a:ext>
            </a:extLst>
          </p:cNvPr>
          <p:cNvPicPr>
            <a:picLocks xmlns:a="http://schemas.openxmlformats.org/drawingml/2006/main" noChangeAspect="1"/>
          </p:cNvPicPr>
          <p:nvPr/>
        </p:nvPicPr>
        <p:blipFill>
          <a:blip xmlns:r="http://schemas.openxmlformats.org/officeDocument/2006/relationships" xmlns:a="http://schemas.openxmlformats.org/drawingml/2006/main" r:embed="R1857f279083a4f5d"/>
          <a:stretch xmlns:a="http://schemas.openxmlformats.org/drawingml/2006/main"/>
        </p:blipFill>
        <p:spPr>
          <a:xfrm xmlns:a="http://schemas.openxmlformats.org/drawingml/2006/main">
            <a:off x="13053060" y="419100"/>
            <a:ext cx="1440180" cy="1066800"/>
          </a:xfrm>
          <a:prstGeom xmlns:a="http://schemas.openxmlformats.org/drawingml/2006/main" prst="rect">
            <a:avLst/>
          </a:prstGeom>
        </p:spPr>
      </p:pic>
      <p:sp>
        <p:nvSpPr>
          <p:cNvPr id="3" name="text-0">
            <a:extLst xmlns:a="http://schemas.openxmlformats.org/drawingml/2006/main">
              <a:ext uri="{FF2B5EF4-FFF2-40B4-BE49-F238E27FC236}">
                <a16:creationId xmlns:a16="http://schemas.microsoft.com/office/drawing/2014/main" id="{925E5712-D52E-4A6E-AF57-6FB10DB02959}"/>
              </a:ext>
            </a:extLst>
          </p:cNvPr>
          <p:cNvSpPr>
            <a:spLocks xmlns:a="http://schemas.openxmlformats.org/drawingml/2006/main" noGrp="1"/>
          </p:cNvSpPr>
          <p:nvPr/>
        </p:nvSpPr>
        <p:spPr>
          <a:xfrm xmlns:a="http://schemas.openxmlformats.org/drawingml/2006/main">
            <a:off x="7810500" y="2238375"/>
            <a:ext cx="67627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4950" b="1">
                <a:solidFill>
                  <a:srgbClr val="A81927"/>
                </a:solidFill>
                <a:latin typeface="Cairo"/>
                <a:ea typeface="Cairo"/>
                <a:cs typeface="Cairo"/>
              </a:defRPr>
            </a:defPPr>
          </a:lstStyle>
          <a:p xmlns:a="http://schemas.openxmlformats.org/drawingml/2006/main">
            <a:pPr algn="r" rtl="1">
              <a:defRPr sz="4950" b="1">
                <a:solidFill>
                  <a:srgbClr val="A81927"/>
                </a:solidFill>
                <a:latin typeface="Cairo"/>
                <a:ea typeface="Cairo"/>
                <a:cs typeface="Cairo"/>
              </a:defRPr>
            </a:pPr>
            <a:r>
              <a:rPr sz="4950" b="1" lang="ar-SA">
                <a:solidFill>
                  <a:srgbClr val="A81927"/>
                </a:solidFill>
                <a:latin typeface="Cairo"/>
                <a:ea typeface="Cairo"/>
                <a:cs typeface="Cairo"/>
              </a:rPr>
              <a:t>الخطة الاستراتيجية</a:t>
            </a:r>
          </a:p>
          <a:p xmlns:a="http://schemas.openxmlformats.org/drawingml/2006/main">
            <a:pPr algn="r" rtl="1">
              <a:defRPr sz="4950" b="1">
                <a:solidFill>
                  <a:srgbClr val="A81927"/>
                </a:solidFill>
                <a:latin typeface="Cairo"/>
                <a:ea typeface="Cairo"/>
                <a:cs typeface="Cairo"/>
              </a:defRPr>
            </a:pPr>
            <a:r>
              <a:rPr sz="4950" b="1" lang="ar-SA">
                <a:solidFill>
                  <a:srgbClr val="A81927"/>
                </a:solidFill>
                <a:latin typeface="Cairo"/>
                <a:ea typeface="Cairo"/>
                <a:cs typeface="Cairo"/>
              </a:rPr>
              <a:t>للتسويق</a:t>
            </a:r>
          </a:p>
        </p:txBody>
      </p:sp>
      <p:sp>
        <p:nvSpPr>
          <p:cNvPr id="4" name="text-1">
            <a:extLst xmlns:a="http://schemas.openxmlformats.org/drawingml/2006/main">
              <a:ext uri="{FF2B5EF4-FFF2-40B4-BE49-F238E27FC236}">
                <a16:creationId xmlns:a16="http://schemas.microsoft.com/office/drawing/2014/main" id="{5BEE731C-EB40-4795-A369-D30B5660ADDF}"/>
              </a:ext>
            </a:extLst>
          </p:cNvPr>
          <p:cNvSpPr>
            <a:spLocks xmlns:a="http://schemas.openxmlformats.org/drawingml/2006/main" noGrp="1"/>
          </p:cNvSpPr>
          <p:nvPr/>
        </p:nvSpPr>
        <p:spPr>
          <a:xfrm xmlns:a="http://schemas.openxmlformats.org/drawingml/2006/main">
            <a:off x="7810500" y="4476750"/>
            <a:ext cx="6762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850" b="1">
                <a:solidFill>
                  <a:srgbClr val="242323"/>
                </a:solidFill>
                <a:latin typeface="Cairo"/>
                <a:ea typeface="Cairo"/>
                <a:cs typeface="Cairo"/>
              </a:defRPr>
            </a:defPPr>
          </a:lstStyle>
          <a:p xmlns:a="http://schemas.openxmlformats.org/drawingml/2006/main">
            <a:pPr algn="r" rtl="1">
              <a:defRPr sz="2850" b="1">
                <a:solidFill>
                  <a:srgbClr val="242323"/>
                </a:solidFill>
                <a:latin typeface="Cairo"/>
                <a:ea typeface="Cairo"/>
                <a:cs typeface="Cairo"/>
              </a:defRPr>
            </a:pPr>
            <a:r>
              <a:rPr sz="2850" b="1" lang="ar-SA">
                <a:solidFill>
                  <a:srgbClr val="242323"/>
                </a:solidFill>
                <a:latin typeface="Cairo"/>
                <a:ea typeface="Cairo"/>
                <a:cs typeface="Cairo"/>
              </a:rPr>
              <a:t>بيست ويسترن بريمير الرياض</a:t>
            </a:r>
          </a:p>
        </p:txBody>
      </p:sp>
      <p:sp>
        <p:nvSpPr>
          <p:cNvPr id="5" name="text-2">
            <a:extLst xmlns:a="http://schemas.openxmlformats.org/drawingml/2006/main">
              <a:ext uri="{FF2B5EF4-FFF2-40B4-BE49-F238E27FC236}">
                <a16:creationId xmlns:a16="http://schemas.microsoft.com/office/drawing/2014/main" id="{42E316C3-B521-4823-A640-2229B34C1F73}"/>
              </a:ext>
            </a:extLst>
          </p:cNvPr>
          <p:cNvSpPr>
            <a:spLocks xmlns:a="http://schemas.openxmlformats.org/drawingml/2006/main" noGrp="1"/>
          </p:cNvSpPr>
          <p:nvPr/>
        </p:nvSpPr>
        <p:spPr>
          <a:xfrm xmlns:a="http://schemas.openxmlformats.org/drawingml/2006/main">
            <a:off x="7810500" y="5715000"/>
            <a:ext cx="6762750" cy="41671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875" b="0">
                <a:solidFill>
                  <a:srgbClr val="242323"/>
                </a:solidFill>
                <a:latin typeface="Cairo"/>
                <a:ea typeface="Cairo"/>
                <a:cs typeface="Cairo"/>
              </a:defRPr>
            </a:defPPr>
          </a:lstStyle>
          <a:p xmlns:a="http://schemas.openxmlformats.org/drawingml/2006/main">
            <a:pPr algn="r" rtl="1">
              <a:defRPr sz="1875" b="0">
                <a:solidFill>
                  <a:srgbClr val="242323"/>
                </a:solidFill>
                <a:latin typeface="Cairo"/>
                <a:ea typeface="Cairo"/>
                <a:cs typeface="Cairo"/>
              </a:defRPr>
            </a:pPr>
            <a:r>
              <a:rPr sz="1875" b="0" lang="ar-SA">
                <a:solidFill>
                  <a:srgbClr val="242323"/>
                </a:solidFill>
                <a:latin typeface="Cairo"/>
                <a:ea typeface="Cairo"/>
                <a:cs typeface="Cairo"/>
              </a:rPr>
              <a:t>دراسة مكتبية موثقة وخطة تنفيذ لمدة 12 شهرًا</a:t>
            </a:r>
          </a:p>
        </p:txBody>
      </p:sp>
      <p:sp>
        <p:nvSpPr>
          <p:cNvPr id="6" name="text-3">
            <a:extLst xmlns:a="http://schemas.openxmlformats.org/drawingml/2006/main">
              <a:ext uri="{FF2B5EF4-FFF2-40B4-BE49-F238E27FC236}">
                <a16:creationId xmlns:a16="http://schemas.microsoft.com/office/drawing/2014/main" id="{87537A15-7C5F-40D8-BBC5-80389B9F08D4}"/>
              </a:ext>
            </a:extLst>
          </p:cNvPr>
          <p:cNvSpPr>
            <a:spLocks xmlns:a="http://schemas.openxmlformats.org/drawingml/2006/main" noGrp="1"/>
          </p:cNvSpPr>
          <p:nvPr/>
        </p:nvSpPr>
        <p:spPr>
          <a:xfrm xmlns:a="http://schemas.openxmlformats.org/drawingml/2006/main">
            <a:off x="7810500" y="6207919"/>
            <a:ext cx="6762750" cy="41671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875" b="0">
                <a:solidFill>
                  <a:srgbClr val="242323"/>
                </a:solidFill>
                <a:latin typeface="Cairo"/>
                <a:ea typeface="Cairo"/>
                <a:cs typeface="Cairo"/>
              </a:defRPr>
            </a:defPPr>
          </a:lstStyle>
          <a:p xmlns:a="http://schemas.openxmlformats.org/drawingml/2006/main">
            <a:pPr algn="r" rtl="1">
              <a:defRPr sz="1875" b="0">
                <a:solidFill>
                  <a:srgbClr val="242323"/>
                </a:solidFill>
                <a:latin typeface="Cairo"/>
                <a:ea typeface="Cairo"/>
                <a:cs typeface="Cairo"/>
              </a:defRPr>
            </a:pPr>
            <a:r>
              <a:rPr sz="1875" b="0" lang="ar-SA">
                <a:solidFill>
                  <a:srgbClr val="242323"/>
                </a:solidFill>
                <a:latin typeface="Cairo"/>
                <a:ea typeface="Cairo"/>
                <a:cs typeface="Cairo"/>
              </a:rPr>
              <a:t>نسخة قرار أولية • 17 أكتوبر 2026</a:t>
            </a:r>
          </a:p>
        </p:txBody>
      </p:sp>
      <p:sp>
        <p:nvSpPr>
          <p:cNvPr id="7" name="text-4">
            <a:extLst xmlns:a="http://schemas.openxmlformats.org/drawingml/2006/main">
              <a:ext uri="{FF2B5EF4-FFF2-40B4-BE49-F238E27FC236}">
                <a16:creationId xmlns:a16="http://schemas.microsoft.com/office/drawing/2014/main" id="{F6C5CD30-9F35-4491-853B-A5B17760A502}"/>
              </a:ext>
            </a:extLst>
          </p:cNvPr>
          <p:cNvSpPr>
            <a:spLocks xmlns:a="http://schemas.openxmlformats.org/drawingml/2006/main" noGrp="1"/>
          </p:cNvSpPr>
          <p:nvPr/>
        </p:nvSpPr>
        <p:spPr>
          <a:xfrm xmlns:a="http://schemas.openxmlformats.org/drawingml/2006/main">
            <a:off x="7810500" y="6700838"/>
            <a:ext cx="6762750" cy="41671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875" b="0">
                <a:solidFill>
                  <a:srgbClr val="242323"/>
                </a:solidFill>
                <a:latin typeface="Cairo"/>
                <a:ea typeface="Cairo"/>
                <a:cs typeface="Cairo"/>
              </a:defRPr>
            </a:defPPr>
          </a:lstStyle>
          <a:p xmlns:a="http://schemas.openxmlformats.org/drawingml/2006/main">
            <a:pPr algn="r" rtl="1">
              <a:defRPr sz="1875" b="0">
                <a:solidFill>
                  <a:srgbClr val="242323"/>
                </a:solidFill>
                <a:latin typeface="Cairo"/>
                <a:ea typeface="Cairo"/>
                <a:cs typeface="Cairo"/>
              </a:defRPr>
            </a:pPr>
            <a:r>
              <a:rPr sz="1875" b="0" lang="ar-SA">
                <a:solidFill>
                  <a:srgbClr val="242323"/>
                </a:solidFill>
                <a:latin typeface="Cairo"/>
                <a:ea typeface="Cairo"/>
                <a:cs typeface="Cairo"/>
              </a:rPr>
              <a:t>إعداد خاص لجمال السياني، مسؤول التسويق</a:t>
            </a:r>
          </a:p>
        </p:txBody>
      </p:sp>
    </p:spTree>
    <p:extLst>
      <p:ext uri="{BB962C8B-B14F-4D97-AF65-F5344CB8AC3E}">
        <p14:creationId xmlns:p14="http://schemas.microsoft.com/office/powerpoint/2010/main" val="599742608"/>
      </p:ext>
    </p:extLst>
  </p:cSld>
</p:sld>
</file>

<file path=ppt/slides/slide2.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DCE6298D-637A-4930-8A28-E1954EEF867C}"/>
              </a:ext>
            </a:extLst>
          </p:cNvPr>
          <p:cNvPicPr>
            <a:picLocks xmlns:a="http://schemas.openxmlformats.org/drawingml/2006/main" noChangeAspect="1"/>
          </p:cNvPicPr>
          <p:nvPr/>
        </p:nvPicPr>
        <p:blipFill>
          <a:blip xmlns:r="http://schemas.openxmlformats.org/officeDocument/2006/relationships" xmlns:a="http://schemas.openxmlformats.org/drawingml/2006/main" r:embed="R270e14dcfba54af4"/>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F7D2D87C-BD6B-46D4-BF22-622E794EEDF0}"/>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التوصية التنفيذية</a:t>
            </a:r>
          </a:p>
        </p:txBody>
      </p:sp>
      <p:sp>
        <p:nvSpPr>
          <p:cNvPr id="3" name="">
            <a:extLst xmlns:a="http://schemas.openxmlformats.org/drawingml/2006/main">
              <a:ext uri="{FF2B5EF4-FFF2-40B4-BE49-F238E27FC236}">
                <a16:creationId xmlns:a16="http://schemas.microsoft.com/office/drawing/2014/main" id="{A2CFA532-3D6B-4770-8AC9-31032EBFBB11}"/>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80C40F12-C914-4040-AA95-1A610AE02092}"/>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2338B64A-7411-47C8-B618-32BFC3D95B91}"/>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02</a:t>
            </a:r>
          </a:p>
        </p:txBody>
      </p:sp>
      <p:sp>
        <p:nvSpPr>
          <p:cNvPr id="6" name="text-4">
            <a:extLst xmlns:a="http://schemas.openxmlformats.org/drawingml/2006/main">
              <a:ext uri="{FF2B5EF4-FFF2-40B4-BE49-F238E27FC236}">
                <a16:creationId xmlns:a16="http://schemas.microsoft.com/office/drawing/2014/main" id="{8D68A0B6-CA6C-47AF-9888-FA33D3B2B2F9}"/>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5C0ED734-3D24-4205-8C5A-5E46A8302910}"/>
              </a:ext>
            </a:extLst>
          </p:cNvPr>
          <p:cNvSpPr>
            <a:spLocks xmlns:a="http://schemas.openxmlformats.org/drawingml/2006/main" noGrp="1"/>
          </p:cNvSpPr>
          <p:nvPr/>
        </p:nvSpPr>
        <p:spPr>
          <a:xfrm xmlns:a="http://schemas.openxmlformats.org/drawingml/2006/main">
            <a:off x="809625" y="1857375"/>
            <a:ext cx="13668375"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850" b="1">
                <a:solidFill>
                  <a:srgbClr val="242323"/>
                </a:solidFill>
                <a:latin typeface="Cairo"/>
                <a:ea typeface="Cairo"/>
                <a:cs typeface="Cairo"/>
              </a:defRPr>
            </a:defPPr>
          </a:lstStyle>
          <a:p xmlns:a="http://schemas.openxmlformats.org/drawingml/2006/main">
            <a:pPr algn="r" rtl="1">
              <a:defRPr sz="2850" b="1">
                <a:solidFill>
                  <a:srgbClr val="242323"/>
                </a:solidFill>
                <a:latin typeface="Cairo"/>
                <a:ea typeface="Cairo"/>
                <a:cs typeface="Cairo"/>
              </a:defRPr>
            </a:pPr>
            <a:r>
              <a:rPr sz="2850" b="1" lang="ar-SA">
                <a:solidFill>
                  <a:srgbClr val="242323"/>
                </a:solidFill>
                <a:latin typeface="Cairo"/>
                <a:ea typeface="Cairo"/>
                <a:cs typeface="Cairo"/>
              </a:rPr>
              <a:t>اختبار لمدة 90 يومًا بسقف 119,700 ريال</a:t>
            </a:r>
          </a:p>
        </p:txBody>
      </p:sp>
      <p:sp>
        <p:nvSpPr>
          <p:cNvPr id="8" name="text-6">
            <a:extLst xmlns:a="http://schemas.openxmlformats.org/drawingml/2006/main">
              <a:ext uri="{FF2B5EF4-FFF2-40B4-BE49-F238E27FC236}">
                <a16:creationId xmlns:a16="http://schemas.microsoft.com/office/drawing/2014/main" id="{F6734A2F-5EF0-46E6-934C-74A81EB8AB48}"/>
              </a:ext>
            </a:extLst>
          </p:cNvPr>
          <p:cNvSpPr>
            <a:spLocks xmlns:a="http://schemas.openxmlformats.org/drawingml/2006/main" noGrp="1"/>
          </p:cNvSpPr>
          <p:nvPr/>
        </p:nvSpPr>
        <p:spPr>
          <a:xfrm xmlns:a="http://schemas.openxmlformats.org/drawingml/2006/main">
            <a:off x="952500" y="2595563"/>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التمركز المقترح: إقامة عملية مريحة في الرياض، تجمع الغرف الواسعة وخدمة الضيف مع خيارات للاجتماعات.</a:t>
            </a:r>
          </a:p>
        </p:txBody>
      </p:sp>
      <p:sp>
        <p:nvSpPr>
          <p:cNvPr id="9" name="text-7">
            <a:extLst xmlns:a="http://schemas.openxmlformats.org/drawingml/2006/main">
              <a:ext uri="{FF2B5EF4-FFF2-40B4-BE49-F238E27FC236}">
                <a16:creationId xmlns:a16="http://schemas.microsoft.com/office/drawing/2014/main" id="{8B78A3CC-2CF8-4875-9F0D-601A5BE3A98A}"/>
              </a:ext>
            </a:extLst>
          </p:cNvPr>
          <p:cNvSpPr>
            <a:spLocks xmlns:a="http://schemas.openxmlformats.org/drawingml/2006/main" noGrp="1"/>
          </p:cNvSpPr>
          <p:nvPr/>
        </p:nvSpPr>
        <p:spPr>
          <a:xfrm xmlns:a="http://schemas.openxmlformats.org/drawingml/2006/main">
            <a:off x="952500" y="3211259"/>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الأولوية للحجز المباشر وبيع الشركات. يبدأ الإعلان بعد تصحيح معلومات الفندق واختبار تأكيد الحجز.</a:t>
            </a:r>
          </a:p>
        </p:txBody>
      </p:sp>
      <p:sp>
        <p:nvSpPr>
          <p:cNvPr id="10" name="text-8">
            <a:extLst xmlns:a="http://schemas.openxmlformats.org/drawingml/2006/main">
              <a:ext uri="{FF2B5EF4-FFF2-40B4-BE49-F238E27FC236}">
                <a16:creationId xmlns:a16="http://schemas.microsoft.com/office/drawing/2014/main" id="{DF7FD4B0-5E60-4F59-9C13-45E69CE07A1D}"/>
              </a:ext>
            </a:extLst>
          </p:cNvPr>
          <p:cNvSpPr>
            <a:spLocks xmlns:a="http://schemas.openxmlformats.org/drawingml/2006/main" noGrp="1"/>
          </p:cNvSpPr>
          <p:nvPr/>
        </p:nvSpPr>
        <p:spPr>
          <a:xfrm xmlns:a="http://schemas.openxmlformats.org/drawingml/2006/main">
            <a:off x="952500" y="3826954"/>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سقف التشغيل الشهري 31,900 ريال، شامل احتياطي 10%، وتأسيس لمرة واحدة 24,000 ريال.</a:t>
            </a:r>
          </a:p>
        </p:txBody>
      </p:sp>
      <p:sp>
        <p:nvSpPr>
          <p:cNvPr id="11" name="text-9">
            <a:extLst xmlns:a="http://schemas.openxmlformats.org/drawingml/2006/main">
              <a:ext uri="{FF2B5EF4-FFF2-40B4-BE49-F238E27FC236}">
                <a16:creationId xmlns:a16="http://schemas.microsoft.com/office/drawing/2014/main" id="{AA90AB85-2042-46E9-A929-A6D59D73B682}"/>
              </a:ext>
            </a:extLst>
          </p:cNvPr>
          <p:cNvSpPr>
            <a:spLocks xmlns:a="http://schemas.openxmlformats.org/drawingml/2006/main" noGrp="1"/>
          </p:cNvSpPr>
          <p:nvPr/>
        </p:nvSpPr>
        <p:spPr>
          <a:xfrm xmlns:a="http://schemas.openxmlformats.org/drawingml/2006/main">
            <a:off x="952500" y="4442651"/>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يعتمد التوسع على حجوزات مُقامة ومساهمة مالية موجبة. لا يُصرف السقف كاملًا لمجرد اعتماده.</a:t>
            </a:r>
          </a:p>
        </p:txBody>
      </p:sp>
    </p:spTree>
    <p:extLst>
      <p:ext uri="{BB962C8B-B14F-4D97-AF65-F5344CB8AC3E}">
        <p14:creationId xmlns:p14="http://schemas.microsoft.com/office/powerpoint/2010/main" val="1668258777"/>
      </p:ext>
    </p:extLst>
  </p:cSld>
</p:sld>
</file>

<file path=ppt/slides/slide3.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5EEAACF2-963B-4412-BFFB-9BE419C36068}"/>
              </a:ext>
            </a:extLst>
          </p:cNvPr>
          <p:cNvPicPr>
            <a:picLocks xmlns:a="http://schemas.openxmlformats.org/drawingml/2006/main" noChangeAspect="1"/>
          </p:cNvPicPr>
          <p:nvPr/>
        </p:nvPicPr>
        <p:blipFill>
          <a:blip xmlns:r="http://schemas.openxmlformats.org/officeDocument/2006/relationships" xmlns:a="http://schemas.openxmlformats.org/drawingml/2006/main" r:embed="Rcc53c67af7d9474d"/>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46D08031-04CF-4CFA-866E-0FBABDC66789}"/>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نطاق الدراسة ودرجة الثقة</a:t>
            </a:r>
          </a:p>
        </p:txBody>
      </p:sp>
      <p:sp>
        <p:nvSpPr>
          <p:cNvPr id="3" name="">
            <a:extLst xmlns:a="http://schemas.openxmlformats.org/drawingml/2006/main">
              <a:ext uri="{FF2B5EF4-FFF2-40B4-BE49-F238E27FC236}">
                <a16:creationId xmlns:a16="http://schemas.microsoft.com/office/drawing/2014/main" id="{2AC5A809-0945-48B4-B178-52A7502F588A}"/>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0057E5CE-7223-4C19-AC55-5BB7715930DB}"/>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05DDBE48-2B33-4B83-A218-99A0BE0D596C}"/>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03</a:t>
            </a:r>
          </a:p>
        </p:txBody>
      </p:sp>
      <p:sp>
        <p:nvSpPr>
          <p:cNvPr id="6" name="text-4">
            <a:extLst xmlns:a="http://schemas.openxmlformats.org/drawingml/2006/main">
              <a:ext uri="{FF2B5EF4-FFF2-40B4-BE49-F238E27FC236}">
                <a16:creationId xmlns:a16="http://schemas.microsoft.com/office/drawing/2014/main" id="{FCC78C82-1A6B-4967-973E-EFBCC91E1CD8}"/>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S01، S05، S06، S07، S08</a:t>
            </a:r>
          </a:p>
        </p:txBody>
      </p:sp>
      <p:graphicFrame>
        <p:nvGraphicFramePr>
          <p:cNvPr id="7" name="">
            <a:extLst xmlns:a="http://schemas.openxmlformats.org/drawingml/2006/main">
              <a:ext uri="{FF2B5EF4-FFF2-40B4-BE49-F238E27FC236}">
                <a16:creationId xmlns:a16="http://schemas.microsoft.com/office/drawing/2014/main" id="{87946EB9-9004-4568-8068-7C789E80CDFF}"/>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حدود الاستنتاج</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ما أمكن التحقق منه</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المجال</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يؤكَّد التصنيف الرسمي من الرخصة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الاسم والعنوان وصفحات العلامة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هوية الفندق</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لم تُنفذ زيارة أو تجربة إقامة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غرف ومرافق وقاعات منشورة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المنتج</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تتغير الأرقام ولا تمثل جميع النزلاء</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لقطة تقييمات Booking مفهرسة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السمعة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اختلاف الفترات والعينات يمنع دمجها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إحصاءات 2024 و2025 وتقرير 2026</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السوق</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لا تتوفر حسابات الفندق الداخلية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نماذج حسابية قابلة للتعديل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الأداء والميزانية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679601360"/>
      </p:ext>
    </p:extLst>
  </p:cSld>
</p:sld>
</file>

<file path=ppt/slides/slide4.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82FAF56D-D3E4-4B73-8EEA-179DE7533885}"/>
              </a:ext>
            </a:extLst>
          </p:cNvPr>
          <p:cNvPicPr>
            <a:picLocks xmlns:a="http://schemas.openxmlformats.org/drawingml/2006/main" noChangeAspect="1"/>
          </p:cNvPicPr>
          <p:nvPr/>
        </p:nvPicPr>
        <p:blipFill>
          <a:blip xmlns:r="http://schemas.openxmlformats.org/officeDocument/2006/relationships" xmlns:a="http://schemas.openxmlformats.org/drawingml/2006/main" r:embed="R9d4b870cb391434a"/>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727CD03C-D742-436B-B0CF-A3704F3770D5}"/>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بطاقة الفندق</a:t>
            </a:r>
          </a:p>
        </p:txBody>
      </p:sp>
      <p:sp>
        <p:nvSpPr>
          <p:cNvPr id="3" name="">
            <a:extLst xmlns:a="http://schemas.openxmlformats.org/drawingml/2006/main">
              <a:ext uri="{FF2B5EF4-FFF2-40B4-BE49-F238E27FC236}">
                <a16:creationId xmlns:a16="http://schemas.microsoft.com/office/drawing/2014/main" id="{6A61078A-B7A4-4F69-AD12-827F35ECD961}"/>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BE65B80A-34D5-4502-B6D6-915140164307}"/>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9EF4BAF6-BF52-4C23-BF8E-E861C2FD8872}"/>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04</a:t>
            </a:r>
          </a:p>
        </p:txBody>
      </p:sp>
      <p:sp>
        <p:nvSpPr>
          <p:cNvPr id="6" name="text-4">
            <a:extLst xmlns:a="http://schemas.openxmlformats.org/drawingml/2006/main">
              <a:ext uri="{FF2B5EF4-FFF2-40B4-BE49-F238E27FC236}">
                <a16:creationId xmlns:a16="http://schemas.microsoft.com/office/drawing/2014/main" id="{4966FEE0-FC62-42B5-BD46-B57982055E9C}"/>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S01، S04، P02</a:t>
            </a:r>
          </a:p>
        </p:txBody>
      </p:sp>
      <p:pic>
        <p:nvPicPr>
          <p:cNvPr id="7" name="">
            <a:extLst xmlns:a="http://schemas.openxmlformats.org/drawingml/2006/main">
              <a:ext uri="{FF2B5EF4-FFF2-40B4-BE49-F238E27FC236}">
                <a16:creationId xmlns:a16="http://schemas.microsoft.com/office/drawing/2014/main" id="{96CE1FB9-A536-41B0-990B-E73B77DF6DCC}"/>
              </a:ext>
            </a:extLst>
          </p:cNvPr>
          <p:cNvPicPr>
            <a:picLocks xmlns:a="http://schemas.openxmlformats.org/drawingml/2006/main" noChangeAspect="1"/>
          </p:cNvPicPr>
          <p:nvPr/>
        </p:nvPicPr>
        <p:blipFill>
          <a:blip xmlns:r="http://schemas.openxmlformats.org/officeDocument/2006/relationships" xmlns:a="http://schemas.openxmlformats.org/drawingml/2006/main" r:embed="R37175e570a6d4a9f"/>
          <a:srcRect xmlns:a="http://schemas.openxmlformats.org/drawingml/2006/main" l="10593" t="0" r="10593" b="0"/>
          <a:stretch xmlns:a="http://schemas.openxmlformats.org/drawingml/2006/main">
            <a:fillRect l="0" t="0" r="0" b="0"/>
          </a:stretch>
        </p:blipFill>
        <p:spPr>
          <a:xfrm xmlns:a="http://schemas.openxmlformats.org/drawingml/2006/main">
            <a:off x="609600" y="1790700"/>
            <a:ext cx="5905500" cy="5619750"/>
          </a:xfrm>
          <a:prstGeom xmlns:a="http://schemas.openxmlformats.org/drawingml/2006/main" prst="rect">
            <a:avLst/>
          </a:prstGeom>
        </p:spPr>
      </p:pic>
      <p:sp>
        <p:nvSpPr>
          <p:cNvPr id="8" name="text-5">
            <a:extLst xmlns:a="http://schemas.openxmlformats.org/drawingml/2006/main">
              <a:ext uri="{FF2B5EF4-FFF2-40B4-BE49-F238E27FC236}">
                <a16:creationId xmlns:a16="http://schemas.microsoft.com/office/drawing/2014/main" id="{BB9A2BB2-493E-4B4B-934B-65596EE750B7}"/>
              </a:ext>
            </a:extLst>
          </p:cNvPr>
          <p:cNvSpPr>
            <a:spLocks xmlns:a="http://schemas.openxmlformats.org/drawingml/2006/main" noGrp="1"/>
          </p:cNvSpPr>
          <p:nvPr/>
        </p:nvSpPr>
        <p:spPr>
          <a:xfrm xmlns:a="http://schemas.openxmlformats.org/drawingml/2006/main">
            <a:off x="7096125" y="1828800"/>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الاسم: Best Western Premier Riyadh، رمز الفندق لدى العلامة</a:t>
            </a:r>
          </a:p>
          <a:p xmlns:a="http://schemas.openxmlformats.org/drawingml/2006/main">
            <a:pPr algn="r">
              <a:defRPr sz="2325" b="0">
                <a:solidFill>
                  <a:srgbClr val="242323"/>
                </a:solidFill>
                <a:latin typeface="Cairo"/>
                <a:ea typeface="Cairo"/>
                <a:cs typeface="Cairo"/>
              </a:defRPr>
            </a:pPr>
            <a:r>
              <a:rPr sz="2325" b="0">
                <a:solidFill>
                  <a:srgbClr val="242323"/>
                </a:solidFill>
                <a:latin typeface="Cairo"/>
                <a:ea typeface="Cairo"/>
                <a:cs typeface="Cairo"/>
              </a:rPr>
              <a:t>76941.</a:t>
            </a:r>
          </a:p>
        </p:txBody>
      </p:sp>
      <p:sp>
        <p:nvSpPr>
          <p:cNvPr id="9" name="text-6">
            <a:extLst xmlns:a="http://schemas.openxmlformats.org/drawingml/2006/main">
              <a:ext uri="{FF2B5EF4-FFF2-40B4-BE49-F238E27FC236}">
                <a16:creationId xmlns:a16="http://schemas.microsoft.com/office/drawing/2014/main" id="{DEDD574C-08EB-4909-BC16-B0BD4B4B3F67}"/>
              </a:ext>
            </a:extLst>
          </p:cNvPr>
          <p:cNvSpPr>
            <a:spLocks xmlns:a="http://schemas.openxmlformats.org/drawingml/2006/main" noGrp="1"/>
          </p:cNvSpPr>
          <p:nvPr/>
        </p:nvSpPr>
        <p:spPr>
          <a:xfrm xmlns:a="http://schemas.openxmlformats.org/drawingml/2006/main">
            <a:off x="7096125" y="2816924"/>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العنوان المنشور: طريق الملك سعود، شارع الشيخ عبدالرحمن بن</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حسن. تصفه العلامة بأنه في السليمانية.</a:t>
            </a:r>
          </a:p>
        </p:txBody>
      </p:sp>
      <p:sp>
        <p:nvSpPr>
          <p:cNvPr id="10" name="text-7">
            <a:extLst xmlns:a="http://schemas.openxmlformats.org/drawingml/2006/main">
              <a:ext uri="{FF2B5EF4-FFF2-40B4-BE49-F238E27FC236}">
                <a16:creationId xmlns:a16="http://schemas.microsoft.com/office/drawing/2014/main" id="{69B0BA64-343D-4206-B5FE-1351198DC56A}"/>
              </a:ext>
            </a:extLst>
          </p:cNvPr>
          <p:cNvSpPr>
            <a:spLocks xmlns:a="http://schemas.openxmlformats.org/drawingml/2006/main" noGrp="1"/>
          </p:cNvSpPr>
          <p:nvPr/>
        </p:nvSpPr>
        <p:spPr>
          <a:xfrm xmlns:a="http://schemas.openxmlformats.org/drawingml/2006/main">
            <a:off x="7096125" y="3805047"/>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تعلن صفحة الاجتماعات 264 غرفة. يستخدم النموذج هذا العدد</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مؤقتًا إلى أن تؤكد الإدارة الغرف القابلة للبيع.</a:t>
            </a:r>
          </a:p>
        </p:txBody>
      </p:sp>
      <p:sp>
        <p:nvSpPr>
          <p:cNvPr id="11" name="text-8">
            <a:extLst xmlns:a="http://schemas.openxmlformats.org/drawingml/2006/main">
              <a:ext uri="{FF2B5EF4-FFF2-40B4-BE49-F238E27FC236}">
                <a16:creationId xmlns:a16="http://schemas.microsoft.com/office/drawing/2014/main" id="{B6F6DB31-B592-42BF-804D-FD391ADCD021}"/>
              </a:ext>
            </a:extLst>
          </p:cNvPr>
          <p:cNvSpPr>
            <a:spLocks xmlns:a="http://schemas.openxmlformats.org/drawingml/2006/main" noGrp="1"/>
          </p:cNvSpPr>
          <p:nvPr/>
        </p:nvSpPr>
        <p:spPr>
          <a:xfrm xmlns:a="http://schemas.openxmlformats.org/drawingml/2006/main">
            <a:off x="7096125" y="4793171"/>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رقم الاتصال المنشور محليًا: 0533023000. يلزم اختبار الاتصال</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وتوحيد الصيغة الدولية في القنوات.</a:t>
            </a:r>
          </a:p>
        </p:txBody>
      </p:sp>
    </p:spTree>
    <p:extLst>
      <p:ext uri="{BB962C8B-B14F-4D97-AF65-F5344CB8AC3E}">
        <p14:creationId xmlns:p14="http://schemas.microsoft.com/office/powerpoint/2010/main" val="1804922944"/>
      </p:ext>
    </p:extLst>
  </p:cSld>
</p:sld>
</file>

<file path=ppt/slides/slide5.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32E46EA2-6AB7-4A15-8D5F-C7962A219483}"/>
              </a:ext>
            </a:extLst>
          </p:cNvPr>
          <p:cNvPicPr>
            <a:picLocks xmlns:a="http://schemas.openxmlformats.org/drawingml/2006/main" noChangeAspect="1"/>
          </p:cNvPicPr>
          <p:nvPr/>
        </p:nvPicPr>
        <p:blipFill>
          <a:blip xmlns:r="http://schemas.openxmlformats.org/officeDocument/2006/relationships" xmlns:a="http://schemas.openxmlformats.org/drawingml/2006/main" r:embed="Rde8617a2db7e49a3"/>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C2D69C19-52F0-45F3-AB78-8A62AC7483A8}"/>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الغرف والأجنحة: أساس العرض</a:t>
            </a:r>
          </a:p>
        </p:txBody>
      </p:sp>
      <p:sp>
        <p:nvSpPr>
          <p:cNvPr id="3" name="">
            <a:extLst xmlns:a="http://schemas.openxmlformats.org/drawingml/2006/main">
              <a:ext uri="{FF2B5EF4-FFF2-40B4-BE49-F238E27FC236}">
                <a16:creationId xmlns:a16="http://schemas.microsoft.com/office/drawing/2014/main" id="{594F7B2A-3C5A-417C-983D-3BCD9552C740}"/>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14C082C1-A228-4342-9D28-755341CE3EBD}"/>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4416A116-6410-4408-B435-CB6595712F40}"/>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05</a:t>
            </a:r>
          </a:p>
        </p:txBody>
      </p:sp>
      <p:sp>
        <p:nvSpPr>
          <p:cNvPr id="6" name="text-4">
            <a:extLst xmlns:a="http://schemas.openxmlformats.org/drawingml/2006/main">
              <a:ext uri="{FF2B5EF4-FFF2-40B4-BE49-F238E27FC236}">
                <a16:creationId xmlns:a16="http://schemas.microsoft.com/office/drawing/2014/main" id="{31FEB6B9-5515-4AF3-824C-A55348831CB5}"/>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S02، S05، P03</a:t>
            </a:r>
          </a:p>
        </p:txBody>
      </p:sp>
      <p:pic>
        <p:nvPicPr>
          <p:cNvPr id="7" name="">
            <a:extLst xmlns:a="http://schemas.openxmlformats.org/drawingml/2006/main">
              <a:ext uri="{FF2B5EF4-FFF2-40B4-BE49-F238E27FC236}">
                <a16:creationId xmlns:a16="http://schemas.microsoft.com/office/drawing/2014/main" id="{69E287AC-DC20-436E-944A-5BD07B6C1C43}"/>
              </a:ext>
            </a:extLst>
          </p:cNvPr>
          <p:cNvPicPr>
            <a:picLocks xmlns:a="http://schemas.openxmlformats.org/drawingml/2006/main" noChangeAspect="1"/>
          </p:cNvPicPr>
          <p:nvPr/>
        </p:nvPicPr>
        <p:blipFill>
          <a:blip xmlns:r="http://schemas.openxmlformats.org/officeDocument/2006/relationships" xmlns:a="http://schemas.openxmlformats.org/drawingml/2006/main" r:embed="R4762d93e5c244249"/>
          <a:srcRect xmlns:a="http://schemas.openxmlformats.org/drawingml/2006/main" l="14955" t="0" r="14955" b="0"/>
          <a:stretch xmlns:a="http://schemas.openxmlformats.org/drawingml/2006/main">
            <a:fillRect l="0" t="0" r="0" b="0"/>
          </a:stretch>
        </p:blipFill>
        <p:spPr>
          <a:xfrm xmlns:a="http://schemas.openxmlformats.org/drawingml/2006/main">
            <a:off x="609600" y="1790700"/>
            <a:ext cx="5905500" cy="5619750"/>
          </a:xfrm>
          <a:prstGeom xmlns:a="http://schemas.openxmlformats.org/drawingml/2006/main" prst="rect">
            <a:avLst/>
          </a:prstGeom>
        </p:spPr>
      </p:pic>
      <p:sp>
        <p:nvSpPr>
          <p:cNvPr id="8" name="text-5">
            <a:extLst xmlns:a="http://schemas.openxmlformats.org/drawingml/2006/main">
              <a:ext uri="{FF2B5EF4-FFF2-40B4-BE49-F238E27FC236}">
                <a16:creationId xmlns:a16="http://schemas.microsoft.com/office/drawing/2014/main" id="{623CCAA3-F0FA-41BA-8AE5-BE9751E4A323}"/>
              </a:ext>
            </a:extLst>
          </p:cNvPr>
          <p:cNvSpPr>
            <a:spLocks xmlns:a="http://schemas.openxmlformats.org/drawingml/2006/main" noGrp="1"/>
          </p:cNvSpPr>
          <p:nvPr/>
        </p:nvSpPr>
        <p:spPr>
          <a:xfrm xmlns:a="http://schemas.openxmlformats.org/drawingml/2006/main">
            <a:off x="7096125" y="1828800"/>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تعرض العلامة غرفًا قياسية وديلوكس وخيارات بانورامية وأجنحة</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جونيور وعائلية.</a:t>
            </a:r>
          </a:p>
        </p:txBody>
      </p:sp>
      <p:sp>
        <p:nvSpPr>
          <p:cNvPr id="9" name="text-6">
            <a:extLst xmlns:a="http://schemas.openxmlformats.org/drawingml/2006/main">
              <a:ext uri="{FF2B5EF4-FFF2-40B4-BE49-F238E27FC236}">
                <a16:creationId xmlns:a16="http://schemas.microsoft.com/office/drawing/2014/main" id="{B1DB1190-464C-47AD-9B4B-6C9D60F7D812}"/>
              </a:ext>
            </a:extLst>
          </p:cNvPr>
          <p:cNvSpPr>
            <a:spLocks xmlns:a="http://schemas.openxmlformats.org/drawingml/2006/main" noGrp="1"/>
          </p:cNvSpPr>
          <p:nvPr/>
        </p:nvSpPr>
        <p:spPr>
          <a:xfrm xmlns:a="http://schemas.openxmlformats.org/drawingml/2006/main">
            <a:off x="7096125" y="2816924"/>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تُستخدم صور كل فئة بالاسم الصحيح، مع توضيح اختلاف الإطلالة</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والتجهيز بين الفئات.</a:t>
            </a:r>
          </a:p>
        </p:txBody>
      </p:sp>
      <p:sp>
        <p:nvSpPr>
          <p:cNvPr id="10" name="text-7">
            <a:extLst xmlns:a="http://schemas.openxmlformats.org/drawingml/2006/main">
              <a:ext uri="{FF2B5EF4-FFF2-40B4-BE49-F238E27FC236}">
                <a16:creationId xmlns:a16="http://schemas.microsoft.com/office/drawing/2014/main" id="{7B19827E-1CF6-4E82-B1B1-44644BEDAD1D}"/>
              </a:ext>
            </a:extLst>
          </p:cNvPr>
          <p:cNvSpPr>
            <a:spLocks xmlns:a="http://schemas.openxmlformats.org/drawingml/2006/main" noGrp="1"/>
          </p:cNvSpPr>
          <p:nvPr/>
        </p:nvSpPr>
        <p:spPr>
          <a:xfrm xmlns:a="http://schemas.openxmlformats.org/drawingml/2006/main">
            <a:off x="7096125" y="3805047"/>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التسويق المقترح: مساحة الغرفة وتجربة الإقامة، ثم الميزة</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المناسبة لسبب الزيارة.</a:t>
            </a:r>
          </a:p>
        </p:txBody>
      </p:sp>
      <p:sp>
        <p:nvSpPr>
          <p:cNvPr id="11" name="text-8">
            <a:extLst xmlns:a="http://schemas.openxmlformats.org/drawingml/2006/main">
              <a:ext uri="{FF2B5EF4-FFF2-40B4-BE49-F238E27FC236}">
                <a16:creationId xmlns:a16="http://schemas.microsoft.com/office/drawing/2014/main" id="{A7B7F65B-8B32-418A-9401-E143C63B792B}"/>
              </a:ext>
            </a:extLst>
          </p:cNvPr>
          <p:cNvSpPr>
            <a:spLocks xmlns:a="http://schemas.openxmlformats.org/drawingml/2006/main" noGrp="1"/>
          </p:cNvSpPr>
          <p:nvPr/>
        </p:nvSpPr>
        <p:spPr>
          <a:xfrm xmlns:a="http://schemas.openxmlformats.org/drawingml/2006/main">
            <a:off x="7096125" y="4793171"/>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تحتاج الإدارة إلى تثبيت المساحات، إشغال البالغين والأطفال،</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الأسرة الإضافية، وإتاحة الغرف المتصلة.</a:t>
            </a:r>
          </a:p>
        </p:txBody>
      </p:sp>
    </p:spTree>
    <p:extLst>
      <p:ext uri="{BB962C8B-B14F-4D97-AF65-F5344CB8AC3E}">
        <p14:creationId xmlns:p14="http://schemas.microsoft.com/office/powerpoint/2010/main" val="1824638558"/>
      </p:ext>
    </p:extLst>
  </p:cSld>
</p:sld>
</file>

<file path=ppt/slides/slide6.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E4C3F39A-6F7D-4E1C-8EE5-3CF364F0479D}"/>
              </a:ext>
            </a:extLst>
          </p:cNvPr>
          <p:cNvPicPr>
            <a:picLocks xmlns:a="http://schemas.openxmlformats.org/drawingml/2006/main" noChangeAspect="1"/>
          </p:cNvPicPr>
          <p:nvPr/>
        </p:nvPicPr>
        <p:blipFill>
          <a:blip xmlns:r="http://schemas.openxmlformats.org/officeDocument/2006/relationships" xmlns:a="http://schemas.openxmlformats.org/drawingml/2006/main" r:embed="R578098fb92124f23"/>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ADD6038-D069-4F1D-A255-0EE9A7544F07}"/>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المرافق تتيح أكثر من مصدر إيراد</a:t>
            </a:r>
          </a:p>
        </p:txBody>
      </p:sp>
      <p:sp>
        <p:nvSpPr>
          <p:cNvPr id="3" name="">
            <a:extLst xmlns:a="http://schemas.openxmlformats.org/drawingml/2006/main">
              <a:ext uri="{FF2B5EF4-FFF2-40B4-BE49-F238E27FC236}">
                <a16:creationId xmlns:a16="http://schemas.microsoft.com/office/drawing/2014/main" id="{BD9CD135-088E-4391-B962-7E4DCBEFD1B7}"/>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35FAA259-B38F-45C0-AF59-C306DA0A21B6}"/>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5F4F3ED2-AE6A-4CC1-97F3-A58A7C3A38C0}"/>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06</a:t>
            </a:r>
          </a:p>
        </p:txBody>
      </p:sp>
      <p:sp>
        <p:nvSpPr>
          <p:cNvPr id="6" name="text-4">
            <a:extLst xmlns:a="http://schemas.openxmlformats.org/drawingml/2006/main">
              <a:ext uri="{FF2B5EF4-FFF2-40B4-BE49-F238E27FC236}">
                <a16:creationId xmlns:a16="http://schemas.microsoft.com/office/drawing/2014/main" id="{99E6E463-245E-45D1-8D2A-4F19B319FA84}"/>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S03، S13، P03</a:t>
            </a:r>
          </a:p>
        </p:txBody>
      </p:sp>
      <p:pic>
        <p:nvPicPr>
          <p:cNvPr id="7" name="">
            <a:extLst xmlns:a="http://schemas.openxmlformats.org/drawingml/2006/main">
              <a:ext uri="{FF2B5EF4-FFF2-40B4-BE49-F238E27FC236}">
                <a16:creationId xmlns:a16="http://schemas.microsoft.com/office/drawing/2014/main" id="{2D23124F-6492-4A8E-A0A8-E2B68FF817A7}"/>
              </a:ext>
            </a:extLst>
          </p:cNvPr>
          <p:cNvPicPr>
            <a:picLocks xmlns:a="http://schemas.openxmlformats.org/drawingml/2006/main" noChangeAspect="1"/>
          </p:cNvPicPr>
          <p:nvPr/>
        </p:nvPicPr>
        <p:blipFill>
          <a:blip xmlns:r="http://schemas.openxmlformats.org/officeDocument/2006/relationships" xmlns:a="http://schemas.openxmlformats.org/drawingml/2006/main" r:embed="Rc58dfac6ad3b42a4"/>
          <a:srcRect xmlns:a="http://schemas.openxmlformats.org/drawingml/2006/main" l="10593" t="0" r="10593" b="0"/>
          <a:stretch xmlns:a="http://schemas.openxmlformats.org/drawingml/2006/main">
            <a:fillRect l="0" t="0" r="0" b="0"/>
          </a:stretch>
        </p:blipFill>
        <p:spPr>
          <a:xfrm xmlns:a="http://schemas.openxmlformats.org/drawingml/2006/main">
            <a:off x="609600" y="1790700"/>
            <a:ext cx="5905500" cy="5619750"/>
          </a:xfrm>
          <a:prstGeom xmlns:a="http://schemas.openxmlformats.org/drawingml/2006/main" prst="rect">
            <a:avLst/>
          </a:prstGeom>
        </p:spPr>
      </p:pic>
      <p:sp>
        <p:nvSpPr>
          <p:cNvPr id="8" name="text-5">
            <a:extLst xmlns:a="http://schemas.openxmlformats.org/drawingml/2006/main">
              <a:ext uri="{FF2B5EF4-FFF2-40B4-BE49-F238E27FC236}">
                <a16:creationId xmlns:a16="http://schemas.microsoft.com/office/drawing/2014/main" id="{A2EE9327-72AA-4EAE-B34B-A50C45C85C1E}"/>
              </a:ext>
            </a:extLst>
          </p:cNvPr>
          <p:cNvSpPr>
            <a:spLocks xmlns:a="http://schemas.openxmlformats.org/drawingml/2006/main" noGrp="1"/>
          </p:cNvSpPr>
          <p:nvPr/>
        </p:nvSpPr>
        <p:spPr>
          <a:xfrm xmlns:a="http://schemas.openxmlformats.org/drawingml/2006/main">
            <a:off x="7096125" y="1828800"/>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المعلن رسميًا: مطعم، مسبح خارجي، لياقة، سبا وساونا،</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ومواقف في الموقع.</a:t>
            </a:r>
          </a:p>
        </p:txBody>
      </p:sp>
      <p:sp>
        <p:nvSpPr>
          <p:cNvPr id="9" name="text-6">
            <a:extLst xmlns:a="http://schemas.openxmlformats.org/drawingml/2006/main">
              <a:ext uri="{FF2B5EF4-FFF2-40B4-BE49-F238E27FC236}">
                <a16:creationId xmlns:a16="http://schemas.microsoft.com/office/drawing/2014/main" id="{01A847D5-0A6D-40B1-8F58-BE99AC8B690D}"/>
              </a:ext>
            </a:extLst>
          </p:cNvPr>
          <p:cNvSpPr>
            <a:spLocks xmlns:a="http://schemas.openxmlformats.org/drawingml/2006/main" noGrp="1"/>
          </p:cNvSpPr>
          <p:nvPr/>
        </p:nvSpPr>
        <p:spPr>
          <a:xfrm xmlns:a="http://schemas.openxmlformats.org/drawingml/2006/main">
            <a:off x="7096125" y="2816924"/>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تذكر الصفحة المحلية مطعم Reemat ومرافق للاجتماعات</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والتدريب وتقديم الطعام.</a:t>
            </a:r>
          </a:p>
        </p:txBody>
      </p:sp>
      <p:sp>
        <p:nvSpPr>
          <p:cNvPr id="10" name="text-7">
            <a:extLst xmlns:a="http://schemas.openxmlformats.org/drawingml/2006/main">
              <a:ext uri="{FF2B5EF4-FFF2-40B4-BE49-F238E27FC236}">
                <a16:creationId xmlns:a16="http://schemas.microsoft.com/office/drawing/2014/main" id="{BEB686A1-5AE2-4F63-96F1-572444CC590A}"/>
              </a:ext>
            </a:extLst>
          </p:cNvPr>
          <p:cNvSpPr>
            <a:spLocks xmlns:a="http://schemas.openxmlformats.org/drawingml/2006/main" noGrp="1"/>
          </p:cNvSpPr>
          <p:nvPr/>
        </p:nvSpPr>
        <p:spPr>
          <a:xfrm xmlns:a="http://schemas.openxmlformats.org/drawingml/2006/main">
            <a:off x="7096125" y="3805047"/>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أولوية التحقق: تشغيل كل مرفق، ساعات العمل، الرسوم،</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الخصوصية، ومن يحق له استخدامه.</a:t>
            </a:r>
          </a:p>
        </p:txBody>
      </p:sp>
      <p:sp>
        <p:nvSpPr>
          <p:cNvPr id="11" name="text-8">
            <a:extLst xmlns:a="http://schemas.openxmlformats.org/drawingml/2006/main">
              <a:ext uri="{FF2B5EF4-FFF2-40B4-BE49-F238E27FC236}">
                <a16:creationId xmlns:a16="http://schemas.microsoft.com/office/drawing/2014/main" id="{5C04100E-CCF2-4CB6-A6EB-6A5DADA25191}"/>
              </a:ext>
            </a:extLst>
          </p:cNvPr>
          <p:cNvSpPr>
            <a:spLocks xmlns:a="http://schemas.openxmlformats.org/drawingml/2006/main" noGrp="1"/>
          </p:cNvSpPr>
          <p:nvPr/>
        </p:nvSpPr>
        <p:spPr>
          <a:xfrm xmlns:a="http://schemas.openxmlformats.org/drawingml/2006/main">
            <a:off x="7096125" y="4793171"/>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لا تدخل إيرادات المطعم أو القاعات في نموذج عائد الغرف</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الأساسي. تقاس كخط نشاط مستقل.</a:t>
            </a:r>
          </a:p>
        </p:txBody>
      </p:sp>
    </p:spTree>
    <p:extLst>
      <p:ext uri="{BB962C8B-B14F-4D97-AF65-F5344CB8AC3E}">
        <p14:creationId xmlns:p14="http://schemas.microsoft.com/office/powerpoint/2010/main" val="525524783"/>
      </p:ext>
    </p:extLst>
  </p:cSld>
</p:sld>
</file>

<file path=ppt/slides/slide7.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30E48B29-8088-4B3B-A845-E9A8BBCF5A6A}"/>
              </a:ext>
            </a:extLst>
          </p:cNvPr>
          <p:cNvPicPr>
            <a:picLocks xmlns:a="http://schemas.openxmlformats.org/drawingml/2006/main" noChangeAspect="1"/>
          </p:cNvPicPr>
          <p:nvPr/>
        </p:nvPicPr>
        <p:blipFill>
          <a:blip xmlns:r="http://schemas.openxmlformats.org/officeDocument/2006/relationships" xmlns:a="http://schemas.openxmlformats.org/drawingml/2006/main" r:embed="R8e31488918be4abb"/>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D935B355-A279-4153-9CA8-EEB2707CF1C9}"/>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القاعات: فرصة بيع تحتاج بيانات دقيقة</a:t>
            </a:r>
          </a:p>
        </p:txBody>
      </p:sp>
      <p:sp>
        <p:nvSpPr>
          <p:cNvPr id="3" name="">
            <a:extLst xmlns:a="http://schemas.openxmlformats.org/drawingml/2006/main">
              <a:ext uri="{FF2B5EF4-FFF2-40B4-BE49-F238E27FC236}">
                <a16:creationId xmlns:a16="http://schemas.microsoft.com/office/drawing/2014/main" id="{5D87DE18-01BA-47A5-BC7F-AEB9314C4470}"/>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0ABD27BD-AB43-4E2C-8934-5B0C8C03C837}"/>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2694773A-7B26-4E21-A88A-80D43A864210}"/>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07</a:t>
            </a:r>
          </a:p>
        </p:txBody>
      </p:sp>
      <p:sp>
        <p:nvSpPr>
          <p:cNvPr id="6" name="text-4">
            <a:extLst xmlns:a="http://schemas.openxmlformats.org/drawingml/2006/main">
              <a:ext uri="{FF2B5EF4-FFF2-40B4-BE49-F238E27FC236}">
                <a16:creationId xmlns:a16="http://schemas.microsoft.com/office/drawing/2014/main" id="{09BAC53A-931E-485A-BD82-AF45C4C93EA5}"/>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S04</a:t>
            </a:r>
          </a:p>
        </p:txBody>
      </p:sp>
      <p:graphicFrame>
        <p:nvGraphicFramePr>
          <p:cNvPr id="7" name="">
            <a:extLst xmlns:a="http://schemas.openxmlformats.org/drawingml/2006/main">
              <a:ext uri="{FF2B5EF4-FFF2-40B4-BE49-F238E27FC236}">
                <a16:creationId xmlns:a16="http://schemas.microsoft.com/office/drawing/2014/main" id="{7A134D76-E729-4E4C-9FF7-5D9025ADD85A}"/>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خطوة ما قبل البيع</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السعة القصوى المنشورة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القاعة المنشورة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تأكيد ترتيب الطاولة والتجهيز</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15 ضيفًا</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Al Nakheel</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تأكيد سعة التدريب والمسرح</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35 ضيفًا</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Tuwaiq</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تأكيد المخطط ومسارات الحركة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85 ضيفًا</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Elan</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تعارض مع أبعاد الجدول المنشور</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476 قدمًا² في ملخص الصفحة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المساحة الإجمالية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اعتماد مخطط وسعات من التشغيل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عرض مبدئي حسب الاحتياج</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قرار الإطلاق</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209996542"/>
      </p:ext>
    </p:extLst>
  </p:cSld>
</p:sld>
</file>

<file path=ppt/slides/slide8.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71259EDD-A97A-4835-B23C-7E0C0737B086}"/>
              </a:ext>
            </a:extLst>
          </p:cNvPr>
          <p:cNvPicPr>
            <a:picLocks xmlns:a="http://schemas.openxmlformats.org/drawingml/2006/main" noChangeAspect="1"/>
          </p:cNvPicPr>
          <p:nvPr/>
        </p:nvPicPr>
        <p:blipFill>
          <a:blip xmlns:r="http://schemas.openxmlformats.org/officeDocument/2006/relationships" xmlns:a="http://schemas.openxmlformats.org/drawingml/2006/main" r:embed="R0e79f253ca3f4cd9"/>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B5EAAAF-3DB5-4679-BD03-6416FF9CFC57}"/>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السمعة: قوة في الخدمة وفرصة في الاتصال</a:t>
            </a:r>
          </a:p>
        </p:txBody>
      </p:sp>
      <p:sp>
        <p:nvSpPr>
          <p:cNvPr id="3" name="">
            <a:extLst xmlns:a="http://schemas.openxmlformats.org/drawingml/2006/main">
              <a:ext uri="{FF2B5EF4-FFF2-40B4-BE49-F238E27FC236}">
                <a16:creationId xmlns:a16="http://schemas.microsoft.com/office/drawing/2014/main" id="{3503BCD4-5A40-44FE-A735-0588EECCBE94}"/>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9AD3CAD3-9B14-4CBD-8768-A481857B475F}"/>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7263A790-AE44-4EE6-A0EA-A2B8F4A46ED0}"/>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08</a:t>
            </a:r>
          </a:p>
        </p:txBody>
      </p:sp>
      <p:sp>
        <p:nvSpPr>
          <p:cNvPr id="6" name="text-4">
            <a:extLst xmlns:a="http://schemas.openxmlformats.org/drawingml/2006/main">
              <a:ext uri="{FF2B5EF4-FFF2-40B4-BE49-F238E27FC236}">
                <a16:creationId xmlns:a16="http://schemas.microsoft.com/office/drawing/2014/main" id="{D2EDFA0F-B52A-4B14-B864-98BE12698945}"/>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S05</a:t>
            </a:r>
          </a:p>
        </p:txBody>
      </p:sp>
      <p:graphicFrame>
        <p:nvGraphicFramePr>
          <p:cNvPr id="7" name="Chart">
            <a:extLst xmlns:a="http://schemas.openxmlformats.org/drawingml/2006/main">
              <a:ext uri="{FF2B5EF4-FFF2-40B4-BE49-F238E27FC236}">
                <a16:creationId xmlns:a16="http://schemas.microsoft.com/office/drawing/2014/main" id="{A216D7CF-B556-40BA-B978-C41A8E3E5F2B}"/>
              </a:ext>
            </a:extLst>
          </p:cNvPr>
          <p:cNvGraphicFramePr/>
          <p:nvPr/>
        </p:nvGraphicFramePr>
        <p:xfrm>
          <a:off xmlns:a="http://schemas.openxmlformats.org/drawingml/2006/main" x="609600" y="2286000"/>
          <a:ext xmlns:a="http://schemas.openxmlformats.org/drawingml/2006/main" cx="8620125" cy="4857750"/>
        </p:xfrm>
        <a:graphic xmlns:a="http://schemas.openxmlformats.org/drawingml/2006/main">
          <a:graphicData uri="http://schemas.openxmlformats.org/drawingml/2006/chart">
            <c:chart xmlns:r="http://schemas.openxmlformats.org/officeDocument/2006/relationships" xmlns:c="http://schemas.openxmlformats.org/drawingml/2006/chart" r:id="R4f6d34e21df8401e"/>
          </a:graphicData>
        </a:graphic>
      </p:graphicFrame>
      <p:sp>
        <p:nvSpPr>
          <p:cNvPr id="8" name="text-5">
            <a:extLst xmlns:a="http://schemas.openxmlformats.org/drawingml/2006/main">
              <a:ext uri="{FF2B5EF4-FFF2-40B4-BE49-F238E27FC236}">
                <a16:creationId xmlns:a16="http://schemas.microsoft.com/office/drawing/2014/main" id="{FE406A41-1219-48F1-A513-70460C9E9501}"/>
              </a:ext>
            </a:extLst>
          </p:cNvPr>
          <p:cNvSpPr>
            <a:spLocks xmlns:a="http://schemas.openxmlformats.org/drawingml/2006/main" noGrp="1"/>
          </p:cNvSpPr>
          <p:nvPr/>
        </p:nvSpPr>
        <p:spPr>
          <a:xfrm xmlns:a="http://schemas.openxmlformats.org/drawingml/2006/main">
            <a:off x="609600" y="1762125"/>
            <a:ext cx="8620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800" b="0">
                <a:solidFill>
                  <a:srgbClr val="64605A"/>
                </a:solidFill>
                <a:latin typeface="Cairo"/>
                <a:ea typeface="Cairo"/>
                <a:cs typeface="Cairo"/>
              </a:defRPr>
            </a:defPPr>
          </a:lstStyle>
          <a:p xmlns:a="http://schemas.openxmlformats.org/drawingml/2006/main">
            <a:pPr algn="r" rtl="1">
              <a:defRPr sz="1800" b="0">
                <a:solidFill>
                  <a:srgbClr val="64605A"/>
                </a:solidFill>
                <a:latin typeface="Cairo"/>
                <a:ea typeface="Cairo"/>
                <a:cs typeface="Cairo"/>
              </a:defRPr>
            </a:pPr>
            <a:r>
              <a:rPr sz="1800" b="0" lang="ar-SA">
                <a:solidFill>
                  <a:srgbClr val="64605A"/>
                </a:solidFill>
                <a:latin typeface="Cairo"/>
                <a:ea typeface="Cairo"/>
                <a:cs typeface="Cairo"/>
              </a:rPr>
              <a:t>التقييم من 10</a:t>
            </a:r>
          </a:p>
        </p:txBody>
      </p:sp>
      <p:sp>
        <p:nvSpPr>
          <p:cNvPr id="9" name="text-6">
            <a:extLst xmlns:a="http://schemas.openxmlformats.org/drawingml/2006/main">
              <a:ext uri="{FF2B5EF4-FFF2-40B4-BE49-F238E27FC236}">
                <a16:creationId xmlns:a16="http://schemas.microsoft.com/office/drawing/2014/main" id="{966EEA64-529F-46C9-A935-D303E4930F73}"/>
              </a:ext>
            </a:extLst>
          </p:cNvPr>
          <p:cNvSpPr>
            <a:spLocks xmlns:a="http://schemas.openxmlformats.org/drawingml/2006/main" noGrp="1"/>
          </p:cNvSpPr>
          <p:nvPr/>
        </p:nvSpPr>
        <p:spPr>
          <a:xfrm xmlns:a="http://schemas.openxmlformats.org/drawingml/2006/main">
            <a:off x="9715500" y="1866900"/>
            <a:ext cx="4857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550" b="1">
                <a:solidFill>
                  <a:srgbClr val="A81927"/>
                </a:solidFill>
                <a:latin typeface="Cairo"/>
                <a:ea typeface="Cairo"/>
                <a:cs typeface="Cairo"/>
              </a:defRPr>
            </a:defPPr>
          </a:lstStyle>
          <a:p xmlns:a="http://schemas.openxmlformats.org/drawingml/2006/main">
            <a:pPr algn="r" rtl="1">
              <a:defRPr sz="2550" b="1">
                <a:solidFill>
                  <a:srgbClr val="A81927"/>
                </a:solidFill>
                <a:latin typeface="Cairo"/>
                <a:ea typeface="Cairo"/>
                <a:cs typeface="Cairo"/>
              </a:defRPr>
            </a:pPr>
            <a:r>
              <a:rPr sz="2550" b="1" lang="ar-SA">
                <a:solidFill>
                  <a:srgbClr val="A81927"/>
                </a:solidFill>
                <a:latin typeface="Cairo"/>
                <a:ea typeface="Cairo"/>
                <a:cs typeface="Cairo"/>
              </a:rPr>
              <a:t>8.6 / 10 • نحو 835 تقييمًا في لقطة</a:t>
            </a:r>
          </a:p>
          <a:p xmlns:a="http://schemas.openxmlformats.org/drawingml/2006/main">
            <a:pPr algn="r">
              <a:defRPr sz="2550" b="1">
                <a:solidFill>
                  <a:srgbClr val="A81927"/>
                </a:solidFill>
                <a:latin typeface="Cairo"/>
                <a:ea typeface="Cairo"/>
                <a:cs typeface="Cairo"/>
              </a:defRPr>
            </a:pPr>
            <a:r>
              <a:rPr sz="2550" b="1">
                <a:solidFill>
                  <a:srgbClr val="A81927"/>
                </a:solidFill>
                <a:latin typeface="Cairo"/>
                <a:ea typeface="Cairo"/>
                <a:cs typeface="Cairo"/>
              </a:rPr>
              <a:t>Booking</a:t>
            </a:r>
          </a:p>
        </p:txBody>
      </p:sp>
      <p:sp>
        <p:nvSpPr>
          <p:cNvPr id="10" name="text-7">
            <a:extLst xmlns:a="http://schemas.openxmlformats.org/drawingml/2006/main">
              <a:ext uri="{FF2B5EF4-FFF2-40B4-BE49-F238E27FC236}">
                <a16:creationId xmlns:a16="http://schemas.microsoft.com/office/drawing/2014/main" id="{5565163D-38D4-4D58-86C4-82A74E68354E}"/>
              </a:ext>
            </a:extLst>
          </p:cNvPr>
          <p:cNvSpPr>
            <a:spLocks xmlns:a="http://schemas.openxmlformats.org/drawingml/2006/main" noGrp="1"/>
          </p:cNvSpPr>
          <p:nvPr/>
        </p:nvSpPr>
        <p:spPr>
          <a:xfrm xmlns:a="http://schemas.openxmlformats.org/drawingml/2006/main">
            <a:off x="9715500" y="3429000"/>
            <a:ext cx="4857750" cy="1130427"/>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100" b="0">
                <a:solidFill>
                  <a:srgbClr val="242323"/>
                </a:solidFill>
                <a:latin typeface="Cairo"/>
                <a:ea typeface="Cairo"/>
                <a:cs typeface="Cairo"/>
              </a:defRPr>
            </a:defPPr>
          </a:lstStyle>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تقييم الواي فاي أقل من بقية الفئات. يُختبر</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فعليًا في الغرف والقاعات قبل وعد مسافر</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الأعمال.</a:t>
            </a:r>
          </a:p>
        </p:txBody>
      </p:sp>
      <p:sp>
        <p:nvSpPr>
          <p:cNvPr id="11" name="text-8">
            <a:extLst xmlns:a="http://schemas.openxmlformats.org/drawingml/2006/main">
              <a:ext uri="{FF2B5EF4-FFF2-40B4-BE49-F238E27FC236}">
                <a16:creationId xmlns:a16="http://schemas.microsoft.com/office/drawing/2014/main" id="{730F853A-CAA1-4623-A622-370E3799EF52}"/>
              </a:ext>
            </a:extLst>
          </p:cNvPr>
          <p:cNvSpPr>
            <a:spLocks xmlns:a="http://schemas.openxmlformats.org/drawingml/2006/main" noGrp="1"/>
          </p:cNvSpPr>
          <p:nvPr/>
        </p:nvSpPr>
        <p:spPr>
          <a:xfrm xmlns:a="http://schemas.openxmlformats.org/drawingml/2006/main">
            <a:off x="9715500" y="4673727"/>
            <a:ext cx="4857750" cy="1130427"/>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100" b="0">
                <a:solidFill>
                  <a:srgbClr val="242323"/>
                </a:solidFill>
                <a:latin typeface="Cairo"/>
                <a:ea typeface="Cairo"/>
                <a:cs typeface="Cairo"/>
              </a:defRPr>
            </a:defPPr>
          </a:lstStyle>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تُبنى رسائل المحتوى على تجربة الضيف</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والخدمة، وتُراجع الشكاوى الحديثة يدويًا كل</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أسبوع.</a:t>
            </a:r>
          </a:p>
        </p:txBody>
      </p:sp>
    </p:spTree>
    <p:extLst>
      <p:ext uri="{BB962C8B-B14F-4D97-AF65-F5344CB8AC3E}">
        <p14:creationId xmlns:p14="http://schemas.microsoft.com/office/powerpoint/2010/main" val="105487403"/>
      </p:ext>
    </p:extLst>
  </p:cSld>
</p:sld>
</file>

<file path=ppt/slides/slide9.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4EAB4FD1-CD75-4A8A-9ACD-021D316C5DB3}"/>
              </a:ext>
            </a:extLst>
          </p:cNvPr>
          <p:cNvPicPr>
            <a:picLocks xmlns:a="http://schemas.openxmlformats.org/drawingml/2006/main" noChangeAspect="1"/>
          </p:cNvPicPr>
          <p:nvPr/>
        </p:nvPicPr>
        <p:blipFill>
          <a:blip xmlns:r="http://schemas.openxmlformats.org/officeDocument/2006/relationships" xmlns:a="http://schemas.openxmlformats.org/drawingml/2006/main" r:embed="Reac96772a5b044b2"/>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FBB6249D-C5C5-4E1A-B4E0-8B3E3EB8AF39}"/>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الحضور الرقمي: نتائج مؤكدة ومهام تحقق</a:t>
            </a:r>
          </a:p>
        </p:txBody>
      </p:sp>
      <p:sp>
        <p:nvSpPr>
          <p:cNvPr id="3" name="">
            <a:extLst xmlns:a="http://schemas.openxmlformats.org/drawingml/2006/main">
              <a:ext uri="{FF2B5EF4-FFF2-40B4-BE49-F238E27FC236}">
                <a16:creationId xmlns:a16="http://schemas.microsoft.com/office/drawing/2014/main" id="{34EED1DE-CFEA-4525-8277-0DA8E5793245}"/>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215C6F6A-3844-468B-AF78-984C99E882F2}"/>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370B9841-8EFB-4CFF-8415-58A550EF37AE}"/>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09</a:t>
            </a:r>
          </a:p>
        </p:txBody>
      </p:sp>
      <p:sp>
        <p:nvSpPr>
          <p:cNvPr id="6" name="text-4">
            <a:extLst xmlns:a="http://schemas.openxmlformats.org/drawingml/2006/main">
              <a:ext uri="{FF2B5EF4-FFF2-40B4-BE49-F238E27FC236}">
                <a16:creationId xmlns:a16="http://schemas.microsoft.com/office/drawing/2014/main" id="{D641FE7E-1CE7-4678-838C-97BDF4043247}"/>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S05، S13</a:t>
            </a:r>
          </a:p>
        </p:txBody>
      </p:sp>
      <p:graphicFrame>
        <p:nvGraphicFramePr>
          <p:cNvPr id="7" name="">
            <a:extLst xmlns:a="http://schemas.openxmlformats.org/drawingml/2006/main">
              <a:ext uri="{FF2B5EF4-FFF2-40B4-BE49-F238E27FC236}">
                <a16:creationId xmlns:a16="http://schemas.microsoft.com/office/drawing/2014/main" id="{A8FEFC18-400D-4083-B3E4-08C278FB0515}"/>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المهمة في الأسبوع الأول</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نتيجة الدراسة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القناة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تصحيح العربية والسياسات</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تعريف ومرافق وحجز موجودة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صفحات العلامة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تدقيق الملكية والتقييمات والصور</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تم تحديد المنشأة من الرابط</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Google Maps</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مطابقة الغرف والشروط والصور</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وجود قائمة نشطة وتقييمات</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Booking ومنصات الحجز</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طلب الروابط والصلاحيات من الإدارة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لم تُوثَّق الحسابات الرسمية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Instagram وTikTok وSnap</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اختبار الحجز وربط مصدر كل عملية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لا تتوفر صلاحيات أو أرقام</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التحويل والقياس</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1970849534"/>
      </p:ext>
    </p:extLst>
  </p:cSld>
</p:sld>
</file>

<file path=ppt/slides/slide10.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FF62F9C8-5759-47D9-9B6C-9B3B7111F6DD}"/>
              </a:ext>
            </a:extLst>
          </p:cNvPr>
          <p:cNvPicPr>
            <a:picLocks xmlns:a="http://schemas.openxmlformats.org/drawingml/2006/main" noChangeAspect="1"/>
          </p:cNvPicPr>
          <p:nvPr/>
        </p:nvPicPr>
        <p:blipFill>
          <a:blip xmlns:r="http://schemas.openxmlformats.org/officeDocument/2006/relationships" xmlns:a="http://schemas.openxmlformats.org/drawingml/2006/main" r:embed="Rb82f51cbd1084f18"/>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29C5AFEA-3A37-4FD2-BC40-8F1D8A4E6003}"/>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السوق السعودي: طلب كبير مع إنفاق متنامٍ</a:t>
            </a:r>
          </a:p>
        </p:txBody>
      </p:sp>
      <p:sp>
        <p:nvSpPr>
          <p:cNvPr id="3" name="">
            <a:extLst xmlns:a="http://schemas.openxmlformats.org/drawingml/2006/main">
              <a:ext uri="{FF2B5EF4-FFF2-40B4-BE49-F238E27FC236}">
                <a16:creationId xmlns:a16="http://schemas.microsoft.com/office/drawing/2014/main" id="{DD49A76B-59C1-42AF-98A3-9DBEE37C0E2D}"/>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38658923-E96D-42CD-9795-83D7EC925892}"/>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33B2D00A-E641-47C4-9BAB-55474A3A8E32}"/>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10</a:t>
            </a:r>
          </a:p>
        </p:txBody>
      </p:sp>
      <p:sp>
        <p:nvSpPr>
          <p:cNvPr id="6" name="text-4">
            <a:extLst xmlns:a="http://schemas.openxmlformats.org/drawingml/2006/main">
              <a:ext uri="{FF2B5EF4-FFF2-40B4-BE49-F238E27FC236}">
                <a16:creationId xmlns:a16="http://schemas.microsoft.com/office/drawing/2014/main" id="{EC0AEF2E-A4A9-451A-8E8E-70DB86AB68E8}"/>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S06</a:t>
            </a:r>
          </a:p>
        </p:txBody>
      </p:sp>
      <p:graphicFrame>
        <p:nvGraphicFramePr>
          <p:cNvPr id="7" name="Chart">
            <a:extLst xmlns:a="http://schemas.openxmlformats.org/drawingml/2006/main">
              <a:ext uri="{FF2B5EF4-FFF2-40B4-BE49-F238E27FC236}">
                <a16:creationId xmlns:a16="http://schemas.microsoft.com/office/drawing/2014/main" id="{07994734-9915-4B96-A901-1A231AE708D4}"/>
              </a:ext>
            </a:extLst>
          </p:cNvPr>
          <p:cNvGraphicFramePr/>
          <p:nvPr/>
        </p:nvGraphicFramePr>
        <p:xfrm>
          <a:off xmlns:a="http://schemas.openxmlformats.org/drawingml/2006/main" x="609600" y="2286000"/>
          <a:ext xmlns:a="http://schemas.openxmlformats.org/drawingml/2006/main" cx="8620125" cy="4857750"/>
        </p:xfrm>
        <a:graphic xmlns:a="http://schemas.openxmlformats.org/drawingml/2006/main">
          <a:graphicData uri="http://schemas.openxmlformats.org/drawingml/2006/chart">
            <c:chart xmlns:r="http://schemas.openxmlformats.org/officeDocument/2006/relationships" xmlns:c="http://schemas.openxmlformats.org/drawingml/2006/chart" r:id="R156713ab591743d3"/>
          </a:graphicData>
        </a:graphic>
      </p:graphicFrame>
      <p:sp>
        <p:nvSpPr>
          <p:cNvPr id="8" name="text-5">
            <a:extLst xmlns:a="http://schemas.openxmlformats.org/drawingml/2006/main">
              <a:ext uri="{FF2B5EF4-FFF2-40B4-BE49-F238E27FC236}">
                <a16:creationId xmlns:a16="http://schemas.microsoft.com/office/drawing/2014/main" id="{8AA11DBB-60F7-4C21-9E9A-1B477D631DC1}"/>
              </a:ext>
            </a:extLst>
          </p:cNvPr>
          <p:cNvSpPr>
            <a:spLocks xmlns:a="http://schemas.openxmlformats.org/drawingml/2006/main" noGrp="1"/>
          </p:cNvSpPr>
          <p:nvPr/>
        </p:nvSpPr>
        <p:spPr>
          <a:xfrm xmlns:a="http://schemas.openxmlformats.org/drawingml/2006/main">
            <a:off x="609600" y="1762125"/>
            <a:ext cx="8620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800" b="0">
                <a:solidFill>
                  <a:srgbClr val="64605A"/>
                </a:solidFill>
                <a:latin typeface="Cairo"/>
                <a:ea typeface="Cairo"/>
                <a:cs typeface="Cairo"/>
              </a:defRPr>
            </a:defPPr>
          </a:lstStyle>
          <a:p xmlns:a="http://schemas.openxmlformats.org/drawingml/2006/main">
            <a:pPr algn="r" rtl="1">
              <a:defRPr sz="1800" b="0">
                <a:solidFill>
                  <a:srgbClr val="64605A"/>
                </a:solidFill>
                <a:latin typeface="Cairo"/>
                <a:ea typeface="Cairo"/>
                <a:cs typeface="Cairo"/>
              </a:defRPr>
            </a:pPr>
            <a:r>
              <a:rPr sz="1800" b="0" lang="ar-SA">
                <a:solidFill>
                  <a:srgbClr val="64605A"/>
                </a:solidFill>
                <a:latin typeface="Cairo"/>
                <a:ea typeface="Cairo"/>
                <a:cs typeface="Cairo"/>
              </a:rPr>
              <a:t>النمو السنوي في 2024 %</a:t>
            </a:r>
          </a:p>
        </p:txBody>
      </p:sp>
      <p:sp>
        <p:nvSpPr>
          <p:cNvPr id="9" name="text-6">
            <a:extLst xmlns:a="http://schemas.openxmlformats.org/drawingml/2006/main">
              <a:ext uri="{FF2B5EF4-FFF2-40B4-BE49-F238E27FC236}">
                <a16:creationId xmlns:a16="http://schemas.microsoft.com/office/drawing/2014/main" id="{DAC37ABA-38E6-4DE8-8AF9-274A27C2C885}"/>
              </a:ext>
            </a:extLst>
          </p:cNvPr>
          <p:cNvSpPr>
            <a:spLocks xmlns:a="http://schemas.openxmlformats.org/drawingml/2006/main" noGrp="1"/>
          </p:cNvSpPr>
          <p:nvPr/>
        </p:nvSpPr>
        <p:spPr>
          <a:xfrm xmlns:a="http://schemas.openxmlformats.org/drawingml/2006/main">
            <a:off x="9715500" y="1866900"/>
            <a:ext cx="4857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550" b="1">
                <a:solidFill>
                  <a:srgbClr val="A81927"/>
                </a:solidFill>
                <a:latin typeface="Cairo"/>
                <a:ea typeface="Cairo"/>
                <a:cs typeface="Cairo"/>
              </a:defRPr>
            </a:defPPr>
          </a:lstStyle>
          <a:p xmlns:a="http://schemas.openxmlformats.org/drawingml/2006/main">
            <a:pPr algn="r" rtl="1">
              <a:defRPr sz="2550" b="1">
                <a:solidFill>
                  <a:srgbClr val="A81927"/>
                </a:solidFill>
                <a:latin typeface="Cairo"/>
                <a:ea typeface="Cairo"/>
                <a:cs typeface="Cairo"/>
              </a:defRPr>
            </a:pPr>
            <a:r>
              <a:rPr sz="2550" b="1" lang="ar-SA">
                <a:solidFill>
                  <a:srgbClr val="A81927"/>
                </a:solidFill>
                <a:latin typeface="Cairo"/>
                <a:ea typeface="Cairo"/>
                <a:cs typeface="Cairo"/>
              </a:rPr>
              <a:t>116 مليون سائح • 284 مليار ريال</a:t>
            </a:r>
          </a:p>
          <a:p xmlns:a="http://schemas.openxmlformats.org/drawingml/2006/main">
            <a:pPr algn="r" rtl="1">
              <a:defRPr sz="2550" b="1">
                <a:solidFill>
                  <a:srgbClr val="A81927"/>
                </a:solidFill>
                <a:latin typeface="Cairo"/>
                <a:ea typeface="Cairo"/>
                <a:cs typeface="Cairo"/>
              </a:defRPr>
            </a:pPr>
            <a:r>
              <a:rPr sz="2550" b="1" lang="ar-SA">
                <a:solidFill>
                  <a:srgbClr val="A81927"/>
                </a:solidFill>
                <a:latin typeface="Cairo"/>
                <a:ea typeface="Cairo"/>
                <a:cs typeface="Cairo"/>
              </a:rPr>
              <a:t>إنفاق في 2024</a:t>
            </a:r>
          </a:p>
        </p:txBody>
      </p:sp>
      <p:sp>
        <p:nvSpPr>
          <p:cNvPr id="10" name="text-7">
            <a:extLst xmlns:a="http://schemas.openxmlformats.org/drawingml/2006/main">
              <a:ext uri="{FF2B5EF4-FFF2-40B4-BE49-F238E27FC236}">
                <a16:creationId xmlns:a16="http://schemas.microsoft.com/office/drawing/2014/main" id="{0FF748D1-DA78-4C75-90D7-985E1811BECE}"/>
              </a:ext>
            </a:extLst>
          </p:cNvPr>
          <p:cNvSpPr>
            <a:spLocks xmlns:a="http://schemas.openxmlformats.org/drawingml/2006/main" noGrp="1"/>
          </p:cNvSpPr>
          <p:nvPr/>
        </p:nvSpPr>
        <p:spPr>
          <a:xfrm xmlns:a="http://schemas.openxmlformats.org/drawingml/2006/main">
            <a:off x="9715500" y="3429000"/>
            <a:ext cx="4857750" cy="1130427"/>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100" b="0">
                <a:solidFill>
                  <a:srgbClr val="242323"/>
                </a:solidFill>
                <a:latin typeface="Cairo"/>
                <a:ea typeface="Cairo"/>
                <a:cs typeface="Cairo"/>
              </a:defRPr>
            </a:defPPr>
          </a:lstStyle>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الأرقام تشمل السياحة المحلية والوافدة على</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مستوى المملكة، ولا تمثل الطلب على</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الفندق أو الرياض وحدها.</a:t>
            </a:r>
          </a:p>
        </p:txBody>
      </p:sp>
      <p:sp>
        <p:nvSpPr>
          <p:cNvPr id="11" name="text-8">
            <a:extLst xmlns:a="http://schemas.openxmlformats.org/drawingml/2006/main">
              <a:ext uri="{FF2B5EF4-FFF2-40B4-BE49-F238E27FC236}">
                <a16:creationId xmlns:a16="http://schemas.microsoft.com/office/drawing/2014/main" id="{8F3CEDAC-731A-4DF6-9808-45E620B98E03}"/>
              </a:ext>
            </a:extLst>
          </p:cNvPr>
          <p:cNvSpPr>
            <a:spLocks xmlns:a="http://schemas.openxmlformats.org/drawingml/2006/main" noGrp="1"/>
          </p:cNvSpPr>
          <p:nvPr/>
        </p:nvSpPr>
        <p:spPr>
          <a:xfrm xmlns:a="http://schemas.openxmlformats.org/drawingml/2006/main">
            <a:off x="9715500" y="4673727"/>
            <a:ext cx="4857750" cy="1130427"/>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100" b="0">
                <a:solidFill>
                  <a:srgbClr val="242323"/>
                </a:solidFill>
                <a:latin typeface="Cairo"/>
                <a:ea typeface="Cairo"/>
                <a:cs typeface="Cairo"/>
              </a:defRPr>
            </a:defPPr>
          </a:lstStyle>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الفرصة المقترحة: تسهيل حجز الزائر المحلي</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القادم للرياض، مع منتج واضح للشركات</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والزيارات القصيرة.</a:t>
            </a:r>
          </a:p>
        </p:txBody>
      </p:sp>
    </p:spTree>
    <p:extLst>
      <p:ext uri="{BB962C8B-B14F-4D97-AF65-F5344CB8AC3E}">
        <p14:creationId xmlns:p14="http://schemas.microsoft.com/office/powerpoint/2010/main" val="592763552"/>
      </p:ext>
    </p:extLst>
  </p:cSld>
</p:sld>
</file>

<file path=ppt/slides/slide11.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0C375A37-07F2-4B2F-802E-33B91E859C4F}"/>
              </a:ext>
            </a:extLst>
          </p:cNvPr>
          <p:cNvPicPr>
            <a:picLocks xmlns:a="http://schemas.openxmlformats.org/drawingml/2006/main" noChangeAspect="1"/>
          </p:cNvPicPr>
          <p:nvPr/>
        </p:nvPicPr>
        <p:blipFill>
          <a:blip xmlns:r="http://schemas.openxmlformats.org/officeDocument/2006/relationships" xmlns:a="http://schemas.openxmlformats.org/drawingml/2006/main" r:embed="R781fa0b51ef7492a"/>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26DE7BCA-D751-4B5A-85E1-CFA9B54F6565}"/>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الرياض في 2026: المنافسة تفرض ضبط الإنفاق</a:t>
            </a:r>
          </a:p>
        </p:txBody>
      </p:sp>
      <p:sp>
        <p:nvSpPr>
          <p:cNvPr id="3" name="">
            <a:extLst xmlns:a="http://schemas.openxmlformats.org/drawingml/2006/main">
              <a:ext uri="{FF2B5EF4-FFF2-40B4-BE49-F238E27FC236}">
                <a16:creationId xmlns:a16="http://schemas.microsoft.com/office/drawing/2014/main" id="{C03FDA6B-58CC-4E7A-807D-9CD402A1C815}"/>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0DE62715-345A-45B0-8380-9AA1A14627C3}"/>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2313D184-5CE0-4925-9CE4-10809093E71A}"/>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11</a:t>
            </a:r>
          </a:p>
        </p:txBody>
      </p:sp>
      <p:sp>
        <p:nvSpPr>
          <p:cNvPr id="6" name="text-4">
            <a:extLst xmlns:a="http://schemas.openxmlformats.org/drawingml/2006/main">
              <a:ext uri="{FF2B5EF4-FFF2-40B4-BE49-F238E27FC236}">
                <a16:creationId xmlns:a16="http://schemas.microsoft.com/office/drawing/2014/main" id="{669EB272-BEAD-4DB7-A47C-351CD9E3BD1D}"/>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S08، S07</a:t>
            </a:r>
          </a:p>
        </p:txBody>
      </p:sp>
      <p:graphicFrame>
        <p:nvGraphicFramePr>
          <p:cNvPr id="7" name="Chart">
            <a:extLst xmlns:a="http://schemas.openxmlformats.org/drawingml/2006/main">
              <a:ext uri="{FF2B5EF4-FFF2-40B4-BE49-F238E27FC236}">
                <a16:creationId xmlns:a16="http://schemas.microsoft.com/office/drawing/2014/main" id="{97CDCF79-A0FC-4222-A6B1-221B9A023AE6}"/>
              </a:ext>
            </a:extLst>
          </p:cNvPr>
          <p:cNvGraphicFramePr/>
          <p:nvPr/>
        </p:nvGraphicFramePr>
        <p:xfrm>
          <a:off xmlns:a="http://schemas.openxmlformats.org/drawingml/2006/main" x="609600" y="2286000"/>
          <a:ext xmlns:a="http://schemas.openxmlformats.org/drawingml/2006/main" cx="8620125" cy="4857750"/>
        </p:xfrm>
        <a:graphic xmlns:a="http://schemas.openxmlformats.org/drawingml/2006/main">
          <a:graphicData uri="http://schemas.openxmlformats.org/drawingml/2006/chart">
            <c:chart xmlns:r="http://schemas.openxmlformats.org/officeDocument/2006/relationships" xmlns:c="http://schemas.openxmlformats.org/drawingml/2006/chart" r:id="R62f00a3401b04608"/>
          </a:graphicData>
        </a:graphic>
      </p:graphicFrame>
      <p:sp>
        <p:nvSpPr>
          <p:cNvPr id="8" name="text-5">
            <a:extLst xmlns:a="http://schemas.openxmlformats.org/drawingml/2006/main">
              <a:ext uri="{FF2B5EF4-FFF2-40B4-BE49-F238E27FC236}">
                <a16:creationId xmlns:a16="http://schemas.microsoft.com/office/drawing/2014/main" id="{3ACF3420-D96C-4398-866B-324C23AC5C02}"/>
              </a:ext>
            </a:extLst>
          </p:cNvPr>
          <p:cNvSpPr>
            <a:spLocks xmlns:a="http://schemas.openxmlformats.org/drawingml/2006/main" noGrp="1"/>
          </p:cNvSpPr>
          <p:nvPr/>
        </p:nvSpPr>
        <p:spPr>
          <a:xfrm xmlns:a="http://schemas.openxmlformats.org/drawingml/2006/main">
            <a:off x="609600" y="1762125"/>
            <a:ext cx="8620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800" b="0">
                <a:solidFill>
                  <a:srgbClr val="64605A"/>
                </a:solidFill>
                <a:latin typeface="Cairo"/>
                <a:ea typeface="Cairo"/>
                <a:cs typeface="Cairo"/>
              </a:defRPr>
            </a:defPPr>
          </a:lstStyle>
          <a:p xmlns:a="http://schemas.openxmlformats.org/drawingml/2006/main">
            <a:pPr algn="r" rtl="1">
              <a:defRPr sz="1800" b="0">
                <a:solidFill>
                  <a:srgbClr val="64605A"/>
                </a:solidFill>
                <a:latin typeface="Cairo"/>
                <a:ea typeface="Cairo"/>
                <a:cs typeface="Cairo"/>
              </a:defRPr>
            </a:pPr>
            <a:r>
              <a:rPr sz="1800" b="0" lang="ar-SA">
                <a:solidFill>
                  <a:srgbClr val="64605A"/>
                </a:solidFill>
                <a:latin typeface="Cairo"/>
                <a:ea typeface="Cairo"/>
                <a:cs typeface="Cairo"/>
              </a:rPr>
              <a:t>إشغال الفنادق %، يناير–أبريل 2026</a:t>
            </a:r>
          </a:p>
        </p:txBody>
      </p:sp>
      <p:sp>
        <p:nvSpPr>
          <p:cNvPr id="9" name="text-6">
            <a:extLst xmlns:a="http://schemas.openxmlformats.org/drawingml/2006/main">
              <a:ext uri="{FF2B5EF4-FFF2-40B4-BE49-F238E27FC236}">
                <a16:creationId xmlns:a16="http://schemas.microsoft.com/office/drawing/2014/main" id="{63742EA5-D1A3-497D-A9FE-BB6F4689E228}"/>
              </a:ext>
            </a:extLst>
          </p:cNvPr>
          <p:cNvSpPr>
            <a:spLocks xmlns:a="http://schemas.openxmlformats.org/drawingml/2006/main" noGrp="1"/>
          </p:cNvSpPr>
          <p:nvPr/>
        </p:nvSpPr>
        <p:spPr>
          <a:xfrm xmlns:a="http://schemas.openxmlformats.org/drawingml/2006/main">
            <a:off x="9715500" y="1866900"/>
            <a:ext cx="4857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550" b="1">
                <a:solidFill>
                  <a:srgbClr val="A81927"/>
                </a:solidFill>
                <a:latin typeface="Cairo"/>
                <a:ea typeface="Cairo"/>
                <a:cs typeface="Cairo"/>
              </a:defRPr>
            </a:defPPr>
          </a:lstStyle>
          <a:p xmlns:a="http://schemas.openxmlformats.org/drawingml/2006/main">
            <a:pPr algn="r" rtl="1">
              <a:defRPr sz="2550" b="1">
                <a:solidFill>
                  <a:srgbClr val="A81927"/>
                </a:solidFill>
                <a:latin typeface="Cairo"/>
                <a:ea typeface="Cairo"/>
                <a:cs typeface="Cairo"/>
              </a:defRPr>
            </a:pPr>
            <a:r>
              <a:rPr sz="2550" b="1" lang="ar-SA">
                <a:solidFill>
                  <a:srgbClr val="A81927"/>
                </a:solidFill>
                <a:latin typeface="Cairo"/>
                <a:ea typeface="Cairo"/>
                <a:cs typeface="Cairo"/>
              </a:rPr>
              <a:t>49.3% إشغال الرياض في عينة</a:t>
            </a:r>
          </a:p>
          <a:p xmlns:a="http://schemas.openxmlformats.org/drawingml/2006/main">
            <a:pPr algn="r">
              <a:defRPr sz="2550" b="1">
                <a:solidFill>
                  <a:srgbClr val="A81927"/>
                </a:solidFill>
                <a:latin typeface="Cairo"/>
                <a:ea typeface="Cairo"/>
                <a:cs typeface="Cairo"/>
              </a:defRPr>
            </a:pPr>
            <a:r>
              <a:rPr sz="2550" b="1">
                <a:solidFill>
                  <a:srgbClr val="A81927"/>
                </a:solidFill>
                <a:latin typeface="Cairo"/>
                <a:ea typeface="Cairo"/>
                <a:cs typeface="Cairo"/>
              </a:rPr>
              <a:t>Knight Frank</a:t>
            </a:r>
          </a:p>
        </p:txBody>
      </p:sp>
      <p:sp>
        <p:nvSpPr>
          <p:cNvPr id="10" name="text-7">
            <a:extLst xmlns:a="http://schemas.openxmlformats.org/drawingml/2006/main">
              <a:ext uri="{FF2B5EF4-FFF2-40B4-BE49-F238E27FC236}">
                <a16:creationId xmlns:a16="http://schemas.microsoft.com/office/drawing/2014/main" id="{FF2CC2C7-B605-4F51-8864-ECC3516D8C7C}"/>
              </a:ext>
            </a:extLst>
          </p:cNvPr>
          <p:cNvSpPr>
            <a:spLocks xmlns:a="http://schemas.openxmlformats.org/drawingml/2006/main" noGrp="1"/>
          </p:cNvSpPr>
          <p:nvPr/>
        </p:nvSpPr>
        <p:spPr>
          <a:xfrm xmlns:a="http://schemas.openxmlformats.org/drawingml/2006/main">
            <a:off x="9715500" y="3429000"/>
            <a:ext cx="4857750" cy="79171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100" b="0">
                <a:solidFill>
                  <a:srgbClr val="242323"/>
                </a:solidFill>
                <a:latin typeface="Cairo"/>
                <a:ea typeface="Cairo"/>
                <a:cs typeface="Cairo"/>
              </a:defRPr>
            </a:defPPr>
          </a:lstStyle>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يرصد التقرير تراجع RevPAR الرياض بنسبة</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18.3% سنويًا خلال الفترة نفسها.</a:t>
            </a:r>
          </a:p>
        </p:txBody>
      </p:sp>
      <p:sp>
        <p:nvSpPr>
          <p:cNvPr id="11" name="text-8">
            <a:extLst xmlns:a="http://schemas.openxmlformats.org/drawingml/2006/main">
              <a:ext uri="{FF2B5EF4-FFF2-40B4-BE49-F238E27FC236}">
                <a16:creationId xmlns:a16="http://schemas.microsoft.com/office/drawing/2014/main" id="{E34144A6-10C1-438D-91E3-6187F70F2854}"/>
              </a:ext>
            </a:extLst>
          </p:cNvPr>
          <p:cNvSpPr>
            <a:spLocks xmlns:a="http://schemas.openxmlformats.org/drawingml/2006/main" noGrp="1"/>
          </p:cNvSpPr>
          <p:nvPr/>
        </p:nvSpPr>
        <p:spPr>
          <a:xfrm xmlns:a="http://schemas.openxmlformats.org/drawingml/2006/main">
            <a:off x="9715500" y="4335018"/>
            <a:ext cx="4857750" cy="1130427"/>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100" b="0">
                <a:solidFill>
                  <a:srgbClr val="242323"/>
                </a:solidFill>
                <a:latin typeface="Cairo"/>
                <a:ea typeface="Cairo"/>
                <a:cs typeface="Cairo"/>
              </a:defRPr>
            </a:defPPr>
          </a:lstStyle>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الاستنتاج التسويقي: بناء طلب متكرر وعقود</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مربحة، وإيقاف الحملات التي لا تتحول إلى</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إقامة فعلية.</a:t>
            </a:r>
          </a:p>
        </p:txBody>
      </p:sp>
      <p:sp>
        <p:nvSpPr>
          <p:cNvPr id="12" name="text-9">
            <a:extLst xmlns:a="http://schemas.openxmlformats.org/drawingml/2006/main">
              <a:ext uri="{FF2B5EF4-FFF2-40B4-BE49-F238E27FC236}">
                <a16:creationId xmlns:a16="http://schemas.microsoft.com/office/drawing/2014/main" id="{04E4AEBB-63E3-44C0-A609-F5D8C513DFB8}"/>
              </a:ext>
            </a:extLst>
          </p:cNvPr>
          <p:cNvSpPr>
            <a:spLocks xmlns:a="http://schemas.openxmlformats.org/drawingml/2006/main" noGrp="1"/>
          </p:cNvSpPr>
          <p:nvPr/>
        </p:nvSpPr>
        <p:spPr>
          <a:xfrm xmlns:a="http://schemas.openxmlformats.org/drawingml/2006/main">
            <a:off x="9715500" y="5579745"/>
            <a:ext cx="4857750" cy="1130427"/>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100" b="0">
                <a:solidFill>
                  <a:srgbClr val="242323"/>
                </a:solidFill>
                <a:latin typeface="Cairo"/>
                <a:ea typeface="Cairo"/>
                <a:cs typeface="Cairo"/>
              </a:defRPr>
            </a:defPPr>
          </a:lstStyle>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مرجع تاريخي منفصل: GASTAT يرصد نحو 63%</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إشغالًا و477 ريالًا متوسط سعر للمملكة في</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الربع الأول 2025.</a:t>
            </a:r>
          </a:p>
        </p:txBody>
      </p:sp>
    </p:spTree>
    <p:extLst>
      <p:ext uri="{BB962C8B-B14F-4D97-AF65-F5344CB8AC3E}">
        <p14:creationId xmlns:p14="http://schemas.microsoft.com/office/powerpoint/2010/main" val="794185970"/>
      </p:ext>
    </p:extLst>
  </p:cSld>
</p:sld>
</file>

<file path=ppt/slides/slide12.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97B86F23-DB05-4B73-B2DC-EFEDC30E98C2}"/>
              </a:ext>
            </a:extLst>
          </p:cNvPr>
          <p:cNvPicPr>
            <a:picLocks xmlns:a="http://schemas.openxmlformats.org/drawingml/2006/main" noChangeAspect="1"/>
          </p:cNvPicPr>
          <p:nvPr/>
        </p:nvPicPr>
        <p:blipFill>
          <a:blip xmlns:r="http://schemas.openxmlformats.org/officeDocument/2006/relationships" xmlns:a="http://schemas.openxmlformats.org/drawingml/2006/main" r:embed="R9418d5ff1f584460"/>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6983FFBD-7F1B-4BE8-858F-07F3A7379A62}"/>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دائرة الطلب الأقرب للفندق</a:t>
            </a:r>
          </a:p>
        </p:txBody>
      </p:sp>
      <p:sp>
        <p:nvSpPr>
          <p:cNvPr id="3" name="">
            <a:extLst xmlns:a="http://schemas.openxmlformats.org/drawingml/2006/main">
              <a:ext uri="{FF2B5EF4-FFF2-40B4-BE49-F238E27FC236}">
                <a16:creationId xmlns:a16="http://schemas.microsoft.com/office/drawing/2014/main" id="{2B674254-D13F-482E-B840-741FCED5C97B}"/>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EBABEB75-D40C-4977-BAB0-9B170562754B}"/>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89BBEB57-078C-4B87-8DBA-F70A607D9E7E}"/>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12</a:t>
            </a:r>
          </a:p>
        </p:txBody>
      </p:sp>
      <p:sp>
        <p:nvSpPr>
          <p:cNvPr id="6" name="text-4">
            <a:extLst xmlns:a="http://schemas.openxmlformats.org/drawingml/2006/main">
              <a:ext uri="{FF2B5EF4-FFF2-40B4-BE49-F238E27FC236}">
                <a16:creationId xmlns:a16="http://schemas.microsoft.com/office/drawing/2014/main" id="{5FE49A2E-C951-4ACA-B63F-A661AA834F8B}"/>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S01، S04</a:t>
            </a:r>
          </a:p>
        </p:txBody>
      </p:sp>
      <p:sp>
        <p:nvSpPr>
          <p:cNvPr id="7" name="text-5">
            <a:extLst xmlns:a="http://schemas.openxmlformats.org/drawingml/2006/main">
              <a:ext uri="{FF2B5EF4-FFF2-40B4-BE49-F238E27FC236}">
                <a16:creationId xmlns:a16="http://schemas.microsoft.com/office/drawing/2014/main" id="{3A5A303F-E98C-47AE-80AD-07E4277D926D}"/>
              </a:ext>
            </a:extLst>
          </p:cNvPr>
          <p:cNvSpPr>
            <a:spLocks xmlns:a="http://schemas.openxmlformats.org/drawingml/2006/main" noGrp="1"/>
          </p:cNvSpPr>
          <p:nvPr/>
        </p:nvSpPr>
        <p:spPr>
          <a:xfrm xmlns:a="http://schemas.openxmlformats.org/drawingml/2006/main">
            <a:off x="809625" y="1857375"/>
            <a:ext cx="13668375"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850" b="1">
                <a:solidFill>
                  <a:srgbClr val="242323"/>
                </a:solidFill>
                <a:latin typeface="Cairo"/>
                <a:ea typeface="Cairo"/>
                <a:cs typeface="Cairo"/>
              </a:defRPr>
            </a:defPPr>
          </a:lstStyle>
          <a:p xmlns:a="http://schemas.openxmlformats.org/drawingml/2006/main">
            <a:pPr algn="r" rtl="1">
              <a:defRPr sz="2850" b="1">
                <a:solidFill>
                  <a:srgbClr val="242323"/>
                </a:solidFill>
                <a:latin typeface="Cairo"/>
                <a:ea typeface="Cairo"/>
                <a:cs typeface="Cairo"/>
              </a:defRPr>
            </a:pPr>
            <a:r>
              <a:rPr sz="2850" b="1" lang="ar-SA">
                <a:solidFill>
                  <a:srgbClr val="242323"/>
                </a:solidFill>
                <a:latin typeface="Cairo"/>
                <a:ea typeface="Cairo"/>
                <a:cs typeface="Cairo"/>
              </a:rPr>
              <a:t>الأعمال والزيارات القصيرة قبل الانتشار الوطني الواسع</a:t>
            </a:r>
          </a:p>
        </p:txBody>
      </p:sp>
      <p:sp>
        <p:nvSpPr>
          <p:cNvPr id="8" name="text-6">
            <a:extLst xmlns:a="http://schemas.openxmlformats.org/drawingml/2006/main">
              <a:ext uri="{FF2B5EF4-FFF2-40B4-BE49-F238E27FC236}">
                <a16:creationId xmlns:a16="http://schemas.microsoft.com/office/drawing/2014/main" id="{4EFE70E5-C59C-4A47-AEA7-4683796C275D}"/>
              </a:ext>
            </a:extLst>
          </p:cNvPr>
          <p:cNvSpPr>
            <a:spLocks xmlns:a="http://schemas.openxmlformats.org/drawingml/2006/main" noGrp="1"/>
          </p:cNvSpPr>
          <p:nvPr/>
        </p:nvSpPr>
        <p:spPr>
          <a:xfrm xmlns:a="http://schemas.openxmlformats.org/drawingml/2006/main">
            <a:off x="952500" y="2595563"/>
            <a:ext cx="13335000" cy="88849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الأعمال: موظفو الشركات والموردون والمدربون الذين يحتاجون إقامة في وسط الرياض أو بالقرب من جهة</a:t>
            </a:r>
          </a:p>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عملهم.</a:t>
            </a:r>
          </a:p>
        </p:txBody>
      </p:sp>
      <p:sp>
        <p:nvSpPr>
          <p:cNvPr id="9" name="text-7">
            <a:extLst xmlns:a="http://schemas.openxmlformats.org/drawingml/2006/main">
              <a:ext uri="{FF2B5EF4-FFF2-40B4-BE49-F238E27FC236}">
                <a16:creationId xmlns:a16="http://schemas.microsoft.com/office/drawing/2014/main" id="{D3460B51-4560-41A5-AD80-3683F13CBE18}"/>
              </a:ext>
            </a:extLst>
          </p:cNvPr>
          <p:cNvSpPr>
            <a:spLocks xmlns:a="http://schemas.openxmlformats.org/drawingml/2006/main" noGrp="1"/>
          </p:cNvSpPr>
          <p:nvPr/>
        </p:nvSpPr>
        <p:spPr>
          <a:xfrm xmlns:a="http://schemas.openxmlformats.org/drawingml/2006/main">
            <a:off x="952500" y="3598354"/>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الزيارات الداخلية: عائلات وأفراد من مدن المملكة، مع محتوى يشرح الغرفة والمواقف والسياسات بوضوح.</a:t>
            </a:r>
          </a:p>
        </p:txBody>
      </p:sp>
      <p:sp>
        <p:nvSpPr>
          <p:cNvPr id="10" name="text-8">
            <a:extLst xmlns:a="http://schemas.openxmlformats.org/drawingml/2006/main">
              <a:ext uri="{FF2B5EF4-FFF2-40B4-BE49-F238E27FC236}">
                <a16:creationId xmlns:a16="http://schemas.microsoft.com/office/drawing/2014/main" id="{5B31FC30-EA2B-4F70-8E71-86DBC0023956}"/>
              </a:ext>
            </a:extLst>
          </p:cNvPr>
          <p:cNvSpPr>
            <a:spLocks xmlns:a="http://schemas.openxmlformats.org/drawingml/2006/main" noGrp="1"/>
          </p:cNvSpPr>
          <p:nvPr/>
        </p:nvSpPr>
        <p:spPr>
          <a:xfrm xmlns:a="http://schemas.openxmlformats.org/drawingml/2006/main">
            <a:off x="952500" y="4214051"/>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الاجتماعات: دورات وورش واجتماعات محدودة الحجم تُباع مع الغرف والضيافة بعد تثبيت السعات.</a:t>
            </a:r>
          </a:p>
        </p:txBody>
      </p:sp>
      <p:sp>
        <p:nvSpPr>
          <p:cNvPr id="11" name="text-9">
            <a:extLst xmlns:a="http://schemas.openxmlformats.org/drawingml/2006/main">
              <a:ext uri="{FF2B5EF4-FFF2-40B4-BE49-F238E27FC236}">
                <a16:creationId xmlns:a16="http://schemas.microsoft.com/office/drawing/2014/main" id="{2F8B4B60-D598-487B-84C7-F84552E55145}"/>
              </a:ext>
            </a:extLst>
          </p:cNvPr>
          <p:cNvSpPr>
            <a:spLocks xmlns:a="http://schemas.openxmlformats.org/drawingml/2006/main" noGrp="1"/>
          </p:cNvSpPr>
          <p:nvPr/>
        </p:nvSpPr>
        <p:spPr>
          <a:xfrm xmlns:a="http://schemas.openxmlformats.org/drawingml/2006/main">
            <a:off x="952500" y="4829746"/>
            <a:ext cx="13335000" cy="88849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الفعاليات: حملات بحث مرتبطة بموعد فعالية ومكانها الفعلي، دون وصف الفندق بأنه قريب من كل وجهات</a:t>
            </a:r>
          </a:p>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الرياض.</a:t>
            </a:r>
          </a:p>
        </p:txBody>
      </p:sp>
    </p:spTree>
    <p:extLst>
      <p:ext uri="{BB962C8B-B14F-4D97-AF65-F5344CB8AC3E}">
        <p14:creationId xmlns:p14="http://schemas.microsoft.com/office/powerpoint/2010/main" val="462335534"/>
      </p:ext>
    </p:extLst>
  </p:cSld>
</p:sld>
</file>

<file path=ppt/slides/slide13.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C29FE7F-EA40-4D56-BCAE-22C6F1A9DDCD}"/>
              </a:ext>
            </a:extLst>
          </p:cNvPr>
          <p:cNvPicPr>
            <a:picLocks xmlns:a="http://schemas.openxmlformats.org/drawingml/2006/main" noChangeAspect="1"/>
          </p:cNvPicPr>
          <p:nvPr/>
        </p:nvPicPr>
        <p:blipFill>
          <a:blip xmlns:r="http://schemas.openxmlformats.org/officeDocument/2006/relationships" xmlns:a="http://schemas.openxmlformats.org/drawingml/2006/main" r:embed="R044ef644c02f4616"/>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8E811843-62C1-4912-8C98-7E7AFAC03DDE}"/>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مجموعة المنافسين المقترحة</a:t>
            </a:r>
          </a:p>
        </p:txBody>
      </p:sp>
      <p:sp>
        <p:nvSpPr>
          <p:cNvPr id="3" name="">
            <a:extLst xmlns:a="http://schemas.openxmlformats.org/drawingml/2006/main">
              <a:ext uri="{FF2B5EF4-FFF2-40B4-BE49-F238E27FC236}">
                <a16:creationId xmlns:a16="http://schemas.microsoft.com/office/drawing/2014/main" id="{224C72BE-DDDA-4F57-98DB-1BCEDA6C12B9}"/>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7E9DB210-16AD-4B3E-B665-F91B3DDDB995}"/>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C6BE8F42-AF22-46BA-97FA-D97F06B46D9A}"/>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13</a:t>
            </a:r>
          </a:p>
        </p:txBody>
      </p:sp>
      <p:sp>
        <p:nvSpPr>
          <p:cNvPr id="6" name="text-4">
            <a:extLst xmlns:a="http://schemas.openxmlformats.org/drawingml/2006/main">
              <a:ext uri="{FF2B5EF4-FFF2-40B4-BE49-F238E27FC236}">
                <a16:creationId xmlns:a16="http://schemas.microsoft.com/office/drawing/2014/main" id="{4C700D09-211E-433D-940A-89A35EF078A1}"/>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S09، S10، S11، S12</a:t>
            </a:r>
          </a:p>
        </p:txBody>
      </p:sp>
      <p:graphicFrame>
        <p:nvGraphicFramePr>
          <p:cNvPr id="7" name="">
            <a:extLst xmlns:a="http://schemas.openxmlformats.org/drawingml/2006/main">
              <a:ext uri="{FF2B5EF4-FFF2-40B4-BE49-F238E27FC236}">
                <a16:creationId xmlns:a16="http://schemas.microsoft.com/office/drawing/2014/main" id="{A2DBEB94-A503-436C-8441-1F2DB6128912}"/>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الاستجابة المقترحة</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وجه المقارنة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المنافس</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عقد شركة واضح وسهولة المتابعة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إقامة الأعمال والمنطقة المحيطة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Holiday Inn Al Malaz</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إظهار مساحة الغرفة والخدمة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العليا وإقامة الأعمال</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Aloft Riyadh</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باقة إقامة محددة المنافع</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العليا والمرافق والاجتماعات</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Novotel Al Anoud</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تركيز القاعات الأصغر والتدريب</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مرجع للفعاليات الأكبر حجمًا</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voco Riyadh</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مقارنة صافي القيمة والخدمات</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بديل الإقامة الطويلة والعائلية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شقق مخدومة محلية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3086697"/>
      </p:ext>
    </p:extLst>
  </p:cSld>
</p:sld>
</file>

<file path=ppt/slides/slide14.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D04623D-38E4-4D21-A74D-83F5A6B394FF}"/>
              </a:ext>
            </a:extLst>
          </p:cNvPr>
          <p:cNvPicPr>
            <a:picLocks xmlns:a="http://schemas.openxmlformats.org/drawingml/2006/main" noChangeAspect="1"/>
          </p:cNvPicPr>
          <p:nvPr/>
        </p:nvPicPr>
        <p:blipFill>
          <a:blip xmlns:r="http://schemas.openxmlformats.org/officeDocument/2006/relationships" xmlns:a="http://schemas.openxmlformats.org/drawingml/2006/main" r:embed="R04028a407b8e4faf"/>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AAC000E-A12F-49AF-9B5A-C06E534D1649}"/>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آلية المقارنة السعرية الأسبوعية</a:t>
            </a:r>
          </a:p>
        </p:txBody>
      </p:sp>
      <p:sp>
        <p:nvSpPr>
          <p:cNvPr id="3" name="">
            <a:extLst xmlns:a="http://schemas.openxmlformats.org/drawingml/2006/main">
              <a:ext uri="{FF2B5EF4-FFF2-40B4-BE49-F238E27FC236}">
                <a16:creationId xmlns:a16="http://schemas.microsoft.com/office/drawing/2014/main" id="{A38A72A1-70BF-4537-8886-9294C0F95A6E}"/>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5B3E18A8-B789-4658-8F02-97F71CD06727}"/>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15C7EA7B-D779-4279-9D5B-B5CD99A1F666}"/>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14</a:t>
            </a:r>
          </a:p>
        </p:txBody>
      </p:sp>
      <p:sp>
        <p:nvSpPr>
          <p:cNvPr id="6" name="text-4">
            <a:extLst xmlns:a="http://schemas.openxmlformats.org/drawingml/2006/main">
              <a:ext uri="{FF2B5EF4-FFF2-40B4-BE49-F238E27FC236}">
                <a16:creationId xmlns:a16="http://schemas.microsoft.com/office/drawing/2014/main" id="{9F870203-145D-4E48-BBAC-460903E02D7B}"/>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CFF4341E-13E6-43BA-8EE9-B5D39DF7F519}"/>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ما يسجله المسؤول</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شروط التوحيد</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العينة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الإجمالي والضرائب والإفطار</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غرفة مماثلة، بالغان، نفس التاريخ</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ليلة عمل قريبة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ميزة العرض وصافي السعر</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نفس الإلغاء ووسيلة السداد</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عطلة نهاية أسبوع</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خصم المدة وشروط المغادرة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نفس نوع الغرفة وعدد النزلاء</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إقامة 3 و7 ليالٍ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التوفر وقيود الحد الأدنى</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نفس نافذة الحجز والتواريخ</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موعد فعالية مثبت</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رابط وتوقيت الرصد ولقطة تحقق</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سعر متاح للحجز، لا لقطة قديمة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الحجز المباشر مقابل OTA</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1452991385"/>
      </p:ext>
    </p:extLst>
  </p:cSld>
</p:sld>
</file>

<file path=ppt/slides/slide15.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88EC3DDA-0977-4870-BB09-67C5A133EAAB}"/>
              </a:ext>
            </a:extLst>
          </p:cNvPr>
          <p:cNvPicPr>
            <a:picLocks xmlns:a="http://schemas.openxmlformats.org/drawingml/2006/main" noChangeAspect="1"/>
          </p:cNvPicPr>
          <p:nvPr/>
        </p:nvPicPr>
        <p:blipFill>
          <a:blip xmlns:r="http://schemas.openxmlformats.org/officeDocument/2006/relationships" xmlns:a="http://schemas.openxmlformats.org/drawingml/2006/main" r:embed="Raefb7424cf724327"/>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339A06C7-36A2-4108-8C8A-9B837B1D087F}"/>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تحليل القوة والقيود والفرص والمخاطر</a:t>
            </a:r>
          </a:p>
        </p:txBody>
      </p:sp>
      <p:sp>
        <p:nvSpPr>
          <p:cNvPr id="3" name="">
            <a:extLst xmlns:a="http://schemas.openxmlformats.org/drawingml/2006/main">
              <a:ext uri="{FF2B5EF4-FFF2-40B4-BE49-F238E27FC236}">
                <a16:creationId xmlns:a16="http://schemas.microsoft.com/office/drawing/2014/main" id="{F62C8D9D-69F8-48AE-A89D-C758FAC6440A}"/>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D1C80340-4A45-4FB3-924D-A7C5AE839E6F}"/>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3CCA990A-6FAD-4314-A569-F08BC9A42A10}"/>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15</a:t>
            </a:r>
          </a:p>
        </p:txBody>
      </p:sp>
      <p:sp>
        <p:nvSpPr>
          <p:cNvPr id="6" name="text-4">
            <a:extLst xmlns:a="http://schemas.openxmlformats.org/drawingml/2006/main">
              <a:ext uri="{FF2B5EF4-FFF2-40B4-BE49-F238E27FC236}">
                <a16:creationId xmlns:a16="http://schemas.microsoft.com/office/drawing/2014/main" id="{6DCC4016-7E45-40A8-B982-8F5F560A43A3}"/>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S01، S04، S05، S08، S13</a:t>
            </a:r>
          </a:p>
        </p:txBody>
      </p:sp>
      <p:graphicFrame>
        <p:nvGraphicFramePr>
          <p:cNvPr id="7" name="">
            <a:extLst xmlns:a="http://schemas.openxmlformats.org/drawingml/2006/main">
              <a:ext uri="{FF2B5EF4-FFF2-40B4-BE49-F238E27FC236}">
                <a16:creationId xmlns:a16="http://schemas.microsoft.com/office/drawing/2014/main" id="{C101175F-06A2-4C06-B1D8-8D52A5533070}"/>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القرار</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قراءة الدراسة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المحور</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استثمار الثقة مع صور حقيقية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علامة دولية وغرف متنوعة ومرافق</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قوة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تصحيحها قبل شراء الزيارات</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بيانات وسياسات غير موحدة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قيد</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عروض منفصلة لكل سبب زيارة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بيع الشركات والتدريب والمباشر</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فرصة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سقف تكلفة اكتساب لكل حملة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ضغط السوق وزيادة البدائل</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مخاطرة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تثبيت خط الأساس خلال 14 يومًا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تكلفة الغرفة والأداء السابق</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مجهول مؤثر</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1123960360"/>
      </p:ext>
    </p:extLst>
  </p:cSld>
</p:sld>
</file>

<file path=ppt/slides/slide16.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BCA528BB-8AAA-4A73-845A-0930A12E7B61}"/>
              </a:ext>
            </a:extLst>
          </p:cNvPr>
          <p:cNvPicPr>
            <a:picLocks xmlns:a="http://schemas.openxmlformats.org/drawingml/2006/main" noChangeAspect="1"/>
          </p:cNvPicPr>
          <p:nvPr/>
        </p:nvPicPr>
        <p:blipFill>
          <a:blip xmlns:r="http://schemas.openxmlformats.org/officeDocument/2006/relationships" xmlns:a="http://schemas.openxmlformats.org/drawingml/2006/main" r:embed="Rcdc5c113ba094750"/>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4FC14CF-773B-42C9-A5A9-6BE685764F5A}"/>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التمركز والأهداف المقترحة</a:t>
            </a:r>
          </a:p>
        </p:txBody>
      </p:sp>
      <p:sp>
        <p:nvSpPr>
          <p:cNvPr id="3" name="">
            <a:extLst xmlns:a="http://schemas.openxmlformats.org/drawingml/2006/main">
              <a:ext uri="{FF2B5EF4-FFF2-40B4-BE49-F238E27FC236}">
                <a16:creationId xmlns:a16="http://schemas.microsoft.com/office/drawing/2014/main" id="{53CCF6A3-7D4A-45B4-BCA4-0D41D6DDD8A1}"/>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292B798A-10FC-4B0E-8AF4-4877459F7005}"/>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9FD0E9D5-8854-42B2-8997-A8B99C70F925}"/>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16</a:t>
            </a:r>
          </a:p>
        </p:txBody>
      </p:sp>
      <p:sp>
        <p:nvSpPr>
          <p:cNvPr id="6" name="text-4">
            <a:extLst xmlns:a="http://schemas.openxmlformats.org/drawingml/2006/main">
              <a:ext uri="{FF2B5EF4-FFF2-40B4-BE49-F238E27FC236}">
                <a16:creationId xmlns:a16="http://schemas.microsoft.com/office/drawing/2014/main" id="{FCCB1EBE-C25B-4A71-B8E1-6115CE75FE4B}"/>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7EF39D4B-029C-46B3-AFD4-4E141AF487F4}"/>
              </a:ext>
            </a:extLst>
          </p:cNvPr>
          <p:cNvSpPr>
            <a:spLocks xmlns:a="http://schemas.openxmlformats.org/drawingml/2006/main" noGrp="1"/>
          </p:cNvSpPr>
          <p:nvPr/>
        </p:nvSpPr>
        <p:spPr>
          <a:xfrm xmlns:a="http://schemas.openxmlformats.org/drawingml/2006/main">
            <a:off x="809625" y="1857375"/>
            <a:ext cx="13668375"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850" b="1">
                <a:solidFill>
                  <a:srgbClr val="242323"/>
                </a:solidFill>
                <a:latin typeface="Cairo"/>
                <a:ea typeface="Cairo"/>
                <a:cs typeface="Cairo"/>
              </a:defRPr>
            </a:defPPr>
          </a:lstStyle>
          <a:p xmlns:a="http://schemas.openxmlformats.org/drawingml/2006/main">
            <a:pPr algn="r" rtl="1">
              <a:defRPr sz="2850" b="1">
                <a:solidFill>
                  <a:srgbClr val="242323"/>
                </a:solidFill>
                <a:latin typeface="Cairo"/>
                <a:ea typeface="Cairo"/>
                <a:cs typeface="Cairo"/>
              </a:defRPr>
            </a:pPr>
            <a:r>
              <a:rPr sz="2850" b="1" lang="ar-SA">
                <a:solidFill>
                  <a:srgbClr val="242323"/>
                </a:solidFill>
                <a:latin typeface="Cairo"/>
                <a:ea typeface="Cairo"/>
                <a:cs typeface="Cairo"/>
              </a:rPr>
              <a:t>إقامة مريحة للأعمال والزيارة في الرياض</a:t>
            </a:r>
          </a:p>
        </p:txBody>
      </p:sp>
      <p:sp>
        <p:nvSpPr>
          <p:cNvPr id="8" name="text-6">
            <a:extLst xmlns:a="http://schemas.openxmlformats.org/drawingml/2006/main">
              <a:ext uri="{FF2B5EF4-FFF2-40B4-BE49-F238E27FC236}">
                <a16:creationId xmlns:a16="http://schemas.microsoft.com/office/drawing/2014/main" id="{999AAC4C-DADE-4921-B97C-57C6385A006D}"/>
              </a:ext>
            </a:extLst>
          </p:cNvPr>
          <p:cNvSpPr>
            <a:spLocks xmlns:a="http://schemas.openxmlformats.org/drawingml/2006/main" noGrp="1"/>
          </p:cNvSpPr>
          <p:nvPr/>
        </p:nvSpPr>
        <p:spPr>
          <a:xfrm xmlns:a="http://schemas.openxmlformats.org/drawingml/2006/main">
            <a:off x="952500" y="2595563"/>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رسالة مقترحة: غرف مريحة وخدمة قريبة من احتياجك، لزيارة عمل أو إقامة قصيرة في الرياض.</a:t>
            </a:r>
          </a:p>
        </p:txBody>
      </p:sp>
      <p:sp>
        <p:nvSpPr>
          <p:cNvPr id="9" name="text-7">
            <a:extLst xmlns:a="http://schemas.openxmlformats.org/drawingml/2006/main">
              <a:ext uri="{FF2B5EF4-FFF2-40B4-BE49-F238E27FC236}">
                <a16:creationId xmlns:a16="http://schemas.microsoft.com/office/drawing/2014/main" id="{F7E22D6D-A4A3-4B92-A464-3983BF9ADEB8}"/>
              </a:ext>
            </a:extLst>
          </p:cNvPr>
          <p:cNvSpPr>
            <a:spLocks xmlns:a="http://schemas.openxmlformats.org/drawingml/2006/main" noGrp="1"/>
          </p:cNvSpPr>
          <p:nvPr/>
        </p:nvSpPr>
        <p:spPr>
          <a:xfrm xmlns:a="http://schemas.openxmlformats.org/drawingml/2006/main">
            <a:off x="952500" y="3211259"/>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بحلول اليوم 90: زيادة حصة الليالي المباشرة 5 نقاط مئوية عن خط الأساس، مع قياس التكلفة الكاملة.</a:t>
            </a:r>
          </a:p>
        </p:txBody>
      </p:sp>
      <p:sp>
        <p:nvSpPr>
          <p:cNvPr id="10" name="text-8">
            <a:extLst xmlns:a="http://schemas.openxmlformats.org/drawingml/2006/main">
              <a:ext uri="{FF2B5EF4-FFF2-40B4-BE49-F238E27FC236}">
                <a16:creationId xmlns:a16="http://schemas.microsoft.com/office/drawing/2014/main" id="{EA8413D4-10E9-4C18-BC7D-9A32A08257D9}"/>
              </a:ext>
            </a:extLst>
          </p:cNvPr>
          <p:cNvSpPr>
            <a:spLocks xmlns:a="http://schemas.openxmlformats.org/drawingml/2006/main" noGrp="1"/>
          </p:cNvSpPr>
          <p:nvPr/>
        </p:nvSpPr>
        <p:spPr>
          <a:xfrm xmlns:a="http://schemas.openxmlformats.org/drawingml/2006/main">
            <a:off x="952500" y="3826954"/>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بحلول الشهر السادس: 8 عقود شركات نشطة، والعقد النشط يحقق 10 ليالٍ مُقامة على الأقل شهريًا.</a:t>
            </a:r>
          </a:p>
        </p:txBody>
      </p:sp>
      <p:sp>
        <p:nvSpPr>
          <p:cNvPr id="11" name="text-9">
            <a:extLst xmlns:a="http://schemas.openxmlformats.org/drawingml/2006/main">
              <a:ext uri="{FF2B5EF4-FFF2-40B4-BE49-F238E27FC236}">
                <a16:creationId xmlns:a16="http://schemas.microsoft.com/office/drawing/2014/main" id="{46ECCDF1-DCC9-47DA-8EEA-A4C64E6E60D7}"/>
              </a:ext>
            </a:extLst>
          </p:cNvPr>
          <p:cNvSpPr>
            <a:spLocks xmlns:a="http://schemas.openxmlformats.org/drawingml/2006/main" noGrp="1"/>
          </p:cNvSpPr>
          <p:nvPr/>
        </p:nvSpPr>
        <p:spPr>
          <a:xfrm xmlns:a="http://schemas.openxmlformats.org/drawingml/2006/main">
            <a:off x="952500" y="4442651"/>
            <a:ext cx="13335000" cy="88849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بحلول الشهر 12: هدف اختباري +8 نقاط إشغال و+10 نقاط للمباشر مقابل فترات مماثلة، بشرط صافي</a:t>
            </a:r>
          </a:p>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مساهمة موجب.</a:t>
            </a:r>
          </a:p>
        </p:txBody>
      </p:sp>
    </p:spTree>
    <p:extLst>
      <p:ext uri="{BB962C8B-B14F-4D97-AF65-F5344CB8AC3E}">
        <p14:creationId xmlns:p14="http://schemas.microsoft.com/office/powerpoint/2010/main" val="1577967521"/>
      </p:ext>
    </p:extLst>
  </p:cSld>
</p:sld>
</file>

<file path=ppt/slides/slide17.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6CE87A29-45A3-4A7F-8293-2788D1592C7E}"/>
              </a:ext>
            </a:extLst>
          </p:cNvPr>
          <p:cNvPicPr>
            <a:picLocks xmlns:a="http://schemas.openxmlformats.org/drawingml/2006/main" noChangeAspect="1"/>
          </p:cNvPicPr>
          <p:nvPr/>
        </p:nvPicPr>
        <p:blipFill>
          <a:blip xmlns:r="http://schemas.openxmlformats.org/officeDocument/2006/relationships" xmlns:a="http://schemas.openxmlformats.org/drawingml/2006/main" r:embed="R96bc0db47bdb40ec"/>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8FBDB5F8-0353-47A0-8844-35474308F8B1}"/>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الشرائح ورسائل البيع</a:t>
            </a:r>
          </a:p>
        </p:txBody>
      </p:sp>
      <p:sp>
        <p:nvSpPr>
          <p:cNvPr id="3" name="">
            <a:extLst xmlns:a="http://schemas.openxmlformats.org/drawingml/2006/main">
              <a:ext uri="{FF2B5EF4-FFF2-40B4-BE49-F238E27FC236}">
                <a16:creationId xmlns:a16="http://schemas.microsoft.com/office/drawing/2014/main" id="{D8FB2398-67D1-45BE-8056-527E5C991AFE}"/>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42D81A53-C3BB-403A-B1D1-3E4255467E45}"/>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F27CC408-E328-4CC7-9954-3E873334AC21}"/>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17</a:t>
            </a:r>
          </a:p>
        </p:txBody>
      </p:sp>
      <p:sp>
        <p:nvSpPr>
          <p:cNvPr id="6" name="text-4">
            <a:extLst xmlns:a="http://schemas.openxmlformats.org/drawingml/2006/main">
              <a:ext uri="{FF2B5EF4-FFF2-40B4-BE49-F238E27FC236}">
                <a16:creationId xmlns:a16="http://schemas.microsoft.com/office/drawing/2014/main" id="{3FA7B45A-1754-4BA3-B0C3-87F54A373193}"/>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154C2A1D-D4EC-4749-A2AB-1BDEA1709D5B}"/>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المقياس</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الاحتياج والعرض</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الشريحة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ليالٍ وصافي عائد لكل عقد</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غرفة + إفطار اختياري + فاتورة واضحة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شركات متكررة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تكلفة الحجز المُقام</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حجز سريع وسياسة مرنة محددة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مسافر أعمال فردي</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التحويل ومتوسط مدة الإقامة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فئة مناسبة وسياسات أطفال واضحة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زائر محلي وعائلة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مساهمة الفعالية والتحويل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قاعة وضيافة وغرف عند الحاجة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تدريب واجتماعات</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هامش الليلة ومخاطر الإلغاء</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عرض 7–14 ليلة حسب السعة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إقامة أطول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604616816"/>
      </p:ext>
    </p:extLst>
  </p:cSld>
</p:sld>
</file>

<file path=ppt/slides/slide18.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B5C1AB8D-C718-46D9-A40A-4A75794CC826}"/>
              </a:ext>
            </a:extLst>
          </p:cNvPr>
          <p:cNvPicPr>
            <a:picLocks xmlns:a="http://schemas.openxmlformats.org/drawingml/2006/main" noChangeAspect="1"/>
          </p:cNvPicPr>
          <p:nvPr/>
        </p:nvPicPr>
        <p:blipFill>
          <a:blip xmlns:r="http://schemas.openxmlformats.org/officeDocument/2006/relationships" xmlns:a="http://schemas.openxmlformats.org/drawingml/2006/main" r:embed="R4a7ac1a45b074f59"/>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1755676-8C09-489D-8B66-9D1E4EABE8E9}"/>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باقات قابلة للتنفيذ دون حرق السعر</a:t>
            </a:r>
          </a:p>
        </p:txBody>
      </p:sp>
      <p:sp>
        <p:nvSpPr>
          <p:cNvPr id="3" name="">
            <a:extLst xmlns:a="http://schemas.openxmlformats.org/drawingml/2006/main">
              <a:ext uri="{FF2B5EF4-FFF2-40B4-BE49-F238E27FC236}">
                <a16:creationId xmlns:a16="http://schemas.microsoft.com/office/drawing/2014/main" id="{A2CAF25E-7256-45DE-8B62-0A9F85613B0F}"/>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139666CD-B95B-423A-8018-4CAB79C97B47}"/>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E187EC65-66D9-4053-A3E3-18ADC5DE2BB4}"/>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18</a:t>
            </a:r>
          </a:p>
        </p:txBody>
      </p:sp>
      <p:sp>
        <p:nvSpPr>
          <p:cNvPr id="6" name="text-4">
            <a:extLst xmlns:a="http://schemas.openxmlformats.org/drawingml/2006/main">
              <a:ext uri="{FF2B5EF4-FFF2-40B4-BE49-F238E27FC236}">
                <a16:creationId xmlns:a16="http://schemas.microsoft.com/office/drawing/2014/main" id="{76218B7E-2A07-4EBF-A99C-9DD943F92F5D}"/>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54AC3FBB-E5C2-4982-80EF-357652A9202F}"/>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شرط الربحية</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المحتوى المقترح</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الباقة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تكلفة الإفطار مثبتة لكل نزيل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غرفة وإفطار حسب الاختيار</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إقامة الأعمال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المغادرة المتأخرة حسب التوفر</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فئة غرفة محددة وميزة بسيطة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ليلتان في الرياض</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حجم إنتاج وموعد تحصيل محددان</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سعر متفاوض عليه وأيام استثناء</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الشركات المتكررة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حد أدنى للحضور وهامش فعالية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قاعة وتجهيز وقهوة وغرف اختياريًا</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تدريب واجتماع</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سعر أرضية ومنع الحجز الوهمي</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خصم مدة مشروط وخدمة محددة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7 ليالٍ أو أكثر</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2101838349"/>
      </p:ext>
    </p:extLst>
  </p:cSld>
</p:sld>
</file>

<file path=ppt/slides/slide19.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60998E60-B7AF-4BB3-9FF6-FBB97CBD179C}"/>
              </a:ext>
            </a:extLst>
          </p:cNvPr>
          <p:cNvPicPr>
            <a:picLocks xmlns:a="http://schemas.openxmlformats.org/drawingml/2006/main" noChangeAspect="1"/>
          </p:cNvPicPr>
          <p:nvPr/>
        </p:nvPicPr>
        <p:blipFill>
          <a:blip xmlns:r="http://schemas.openxmlformats.org/officeDocument/2006/relationships" xmlns:a="http://schemas.openxmlformats.org/drawingml/2006/main" r:embed="R2b17ac07ec394b9c"/>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53882165-FF79-459E-BB44-33BC9DB553E0}"/>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قواعد التسعير وإدارة التوفر</a:t>
            </a:r>
          </a:p>
        </p:txBody>
      </p:sp>
      <p:sp>
        <p:nvSpPr>
          <p:cNvPr id="3" name="">
            <a:extLst xmlns:a="http://schemas.openxmlformats.org/drawingml/2006/main">
              <a:ext uri="{FF2B5EF4-FFF2-40B4-BE49-F238E27FC236}">
                <a16:creationId xmlns:a16="http://schemas.microsoft.com/office/drawing/2014/main" id="{69A6ADA3-1AA4-4C23-8023-97D5ECBA73F6}"/>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7BE5C42A-4182-449D-BB95-BFF51B56525D}"/>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01564831-8080-480C-85D4-0ECCE0FB031A}"/>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19</a:t>
            </a:r>
          </a:p>
        </p:txBody>
      </p:sp>
      <p:sp>
        <p:nvSpPr>
          <p:cNvPr id="6" name="text-4">
            <a:extLst xmlns:a="http://schemas.openxmlformats.org/drawingml/2006/main">
              <a:ext uri="{FF2B5EF4-FFF2-40B4-BE49-F238E27FC236}">
                <a16:creationId xmlns:a16="http://schemas.microsoft.com/office/drawing/2014/main" id="{34551D20-7288-4870-87E7-4BEA7B2434A8}"/>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72E674E8-E2EF-4B69-883D-5BA19267BB17}"/>
              </a:ext>
            </a:extLst>
          </p:cNvPr>
          <p:cNvSpPr>
            <a:spLocks xmlns:a="http://schemas.openxmlformats.org/drawingml/2006/main" noGrp="1"/>
          </p:cNvSpPr>
          <p:nvPr/>
        </p:nvSpPr>
        <p:spPr>
          <a:xfrm xmlns:a="http://schemas.openxmlformats.org/drawingml/2006/main">
            <a:off x="952500" y="1857375"/>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اجتماع إيراد أسبوعي يراجع حجز 7 و14 و30 و60 يومًا، وسرعة الحجوزات مقارنة بالفترة المماثلة.</a:t>
            </a:r>
          </a:p>
        </p:txBody>
      </p:sp>
      <p:sp>
        <p:nvSpPr>
          <p:cNvPr id="8" name="text-6">
            <a:extLst xmlns:a="http://schemas.openxmlformats.org/drawingml/2006/main">
              <a:ext uri="{FF2B5EF4-FFF2-40B4-BE49-F238E27FC236}">
                <a16:creationId xmlns:a16="http://schemas.microsoft.com/office/drawing/2014/main" id="{7AD94EF1-9645-4D4C-94F5-EEA73C91EDFF}"/>
              </a:ext>
            </a:extLst>
          </p:cNvPr>
          <p:cNvSpPr>
            <a:spLocks xmlns:a="http://schemas.openxmlformats.org/drawingml/2006/main" noGrp="1"/>
          </p:cNvSpPr>
          <p:nvPr/>
        </p:nvSpPr>
        <p:spPr>
          <a:xfrm xmlns:a="http://schemas.openxmlformats.org/drawingml/2006/main">
            <a:off x="952500" y="2473071"/>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إشغال متوقع منخفض: عرض محدود لفئة أو فترة، مع قيمة مضافة محسوبة قبل خفض السعر.</a:t>
            </a:r>
          </a:p>
        </p:txBody>
      </p:sp>
      <p:sp>
        <p:nvSpPr>
          <p:cNvPr id="9" name="text-7">
            <a:extLst xmlns:a="http://schemas.openxmlformats.org/drawingml/2006/main">
              <a:ext uri="{FF2B5EF4-FFF2-40B4-BE49-F238E27FC236}">
                <a16:creationId xmlns:a16="http://schemas.microsoft.com/office/drawing/2014/main" id="{41EEA45B-EF71-4636-A2B1-FD3FBBC6D076}"/>
              </a:ext>
            </a:extLst>
          </p:cNvPr>
          <p:cNvSpPr>
            <a:spLocks xmlns:a="http://schemas.openxmlformats.org/drawingml/2006/main" noGrp="1"/>
          </p:cNvSpPr>
          <p:nvPr/>
        </p:nvSpPr>
        <p:spPr>
          <a:xfrm xmlns:a="http://schemas.openxmlformats.org/drawingml/2006/main">
            <a:off x="952500" y="3088767"/>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إشغال متوقع مرتفع: تقليل الخصومات وإغلاق العروض الضعيفة عند تجاوز 80% تجريبيًا.</a:t>
            </a:r>
          </a:p>
        </p:txBody>
      </p:sp>
      <p:sp>
        <p:nvSpPr>
          <p:cNvPr id="10" name="text-8">
            <a:extLst xmlns:a="http://schemas.openxmlformats.org/drawingml/2006/main">
              <a:ext uri="{FF2B5EF4-FFF2-40B4-BE49-F238E27FC236}">
                <a16:creationId xmlns:a16="http://schemas.microsoft.com/office/drawing/2014/main" id="{230A8146-3C35-4BB1-BB2F-C67CECE9E31D}"/>
              </a:ext>
            </a:extLst>
          </p:cNvPr>
          <p:cNvSpPr>
            <a:spLocks xmlns:a="http://schemas.openxmlformats.org/drawingml/2006/main" noGrp="1"/>
          </p:cNvSpPr>
          <p:nvPr/>
        </p:nvSpPr>
        <p:spPr>
          <a:xfrm xmlns:a="http://schemas.openxmlformats.org/drawingml/2006/main">
            <a:off x="952500" y="3704463"/>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تُراجع عتبات 45% و65% و80% بعد أول شهر، ويعتمد مدير الإيرادات أي تعديل للسعر أو التوفر.</a:t>
            </a:r>
          </a:p>
        </p:txBody>
      </p:sp>
      <p:sp>
        <p:nvSpPr>
          <p:cNvPr id="11" name="text-9">
            <a:extLst xmlns:a="http://schemas.openxmlformats.org/drawingml/2006/main">
              <a:ext uri="{FF2B5EF4-FFF2-40B4-BE49-F238E27FC236}">
                <a16:creationId xmlns:a16="http://schemas.microsoft.com/office/drawing/2014/main" id="{FEF8DE42-4362-4485-A793-673DC64688E6}"/>
              </a:ext>
            </a:extLst>
          </p:cNvPr>
          <p:cNvSpPr>
            <a:spLocks xmlns:a="http://schemas.openxmlformats.org/drawingml/2006/main" noGrp="1"/>
          </p:cNvSpPr>
          <p:nvPr/>
        </p:nvSpPr>
        <p:spPr>
          <a:xfrm xmlns:a="http://schemas.openxmlformats.org/drawingml/2006/main">
            <a:off x="952500" y="4320159"/>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سعر الأرضية يغطي التكلفة المتغيرة ورسوم القناة ومساهمة مطلوبة، ولا يُشتق من سعر المنافس وحده.</a:t>
            </a:r>
          </a:p>
        </p:txBody>
      </p:sp>
    </p:spTree>
    <p:extLst>
      <p:ext uri="{BB962C8B-B14F-4D97-AF65-F5344CB8AC3E}">
        <p14:creationId xmlns:p14="http://schemas.microsoft.com/office/powerpoint/2010/main" val="1779997285"/>
      </p:ext>
    </p:extLst>
  </p:cSld>
</p:sld>
</file>

<file path=ppt/slides/slide20.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3E589304-4835-4E61-991E-8E08D6C7FFD5}"/>
              </a:ext>
            </a:extLst>
          </p:cNvPr>
          <p:cNvPicPr>
            <a:picLocks xmlns:a="http://schemas.openxmlformats.org/drawingml/2006/main" noChangeAspect="1"/>
          </p:cNvPicPr>
          <p:nvPr/>
        </p:nvPicPr>
        <p:blipFill>
          <a:blip xmlns:r="http://schemas.openxmlformats.org/officeDocument/2006/relationships" xmlns:a="http://schemas.openxmlformats.org/drawingml/2006/main" r:embed="R0dac63f739eb48e4"/>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DD1A4C00-DD11-45F3-85D5-FF7F8A64CA18}"/>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التوزيع: دور محدد لكل قناة</a:t>
            </a:r>
          </a:p>
        </p:txBody>
      </p:sp>
      <p:sp>
        <p:nvSpPr>
          <p:cNvPr id="3" name="">
            <a:extLst xmlns:a="http://schemas.openxmlformats.org/drawingml/2006/main">
              <a:ext uri="{FF2B5EF4-FFF2-40B4-BE49-F238E27FC236}">
                <a16:creationId xmlns:a16="http://schemas.microsoft.com/office/drawing/2014/main" id="{D2026BFD-363A-4D9D-8952-C22B02E70898}"/>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F4A97DB6-0B84-4AE8-A484-80A996FCAA83}"/>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40AAC67D-4959-49C7-9FF8-54D05569B070}"/>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20</a:t>
            </a:r>
          </a:p>
        </p:txBody>
      </p:sp>
      <p:sp>
        <p:nvSpPr>
          <p:cNvPr id="6" name="text-4">
            <a:extLst xmlns:a="http://schemas.openxmlformats.org/drawingml/2006/main">
              <a:ext uri="{FF2B5EF4-FFF2-40B4-BE49-F238E27FC236}">
                <a16:creationId xmlns:a16="http://schemas.microsoft.com/office/drawing/2014/main" id="{0BD6CBF0-2969-441E-94C5-3CD604EE488B}"/>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752B3852-10FB-45A6-BD8D-4BF90A7B71A8}"/>
              </a:ext>
            </a:extLst>
          </p:cNvPr>
          <p:cNvSpPr>
            <a:spLocks xmlns:a="http://schemas.openxmlformats.org/drawingml/2006/main" noGrp="1"/>
          </p:cNvSpPr>
          <p:nvPr/>
        </p:nvSpPr>
        <p:spPr>
          <a:xfrm xmlns:a="http://schemas.openxmlformats.org/drawingml/2006/main">
            <a:off x="952500" y="1857375"/>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الموقع الرسمي ومحرك العلامة: الوجهة الأساسية عندما يعمل الحجز والقياس بشكل صحيح.</a:t>
            </a:r>
          </a:p>
        </p:txBody>
      </p:sp>
      <p:sp>
        <p:nvSpPr>
          <p:cNvPr id="8" name="text-6">
            <a:extLst xmlns:a="http://schemas.openxmlformats.org/drawingml/2006/main">
              <a:ext uri="{FF2B5EF4-FFF2-40B4-BE49-F238E27FC236}">
                <a16:creationId xmlns:a16="http://schemas.microsoft.com/office/drawing/2014/main" id="{64710CB1-FD2C-4D37-AE08-E4DCBF1F0655}"/>
              </a:ext>
            </a:extLst>
          </p:cNvPr>
          <p:cNvSpPr>
            <a:spLocks xmlns:a="http://schemas.openxmlformats.org/drawingml/2006/main" noGrp="1"/>
          </p:cNvSpPr>
          <p:nvPr/>
        </p:nvSpPr>
        <p:spPr>
          <a:xfrm xmlns:a="http://schemas.openxmlformats.org/drawingml/2006/main">
            <a:off x="952500" y="2473071"/>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الهاتف وواتساب: مسار مساعدة وتأكيد منضبط، مع تسجيل رقم الحجز والمصدر في النظام.</a:t>
            </a:r>
          </a:p>
        </p:txBody>
      </p:sp>
      <p:sp>
        <p:nvSpPr>
          <p:cNvPr id="9" name="text-7">
            <a:extLst xmlns:a="http://schemas.openxmlformats.org/drawingml/2006/main">
              <a:ext uri="{FF2B5EF4-FFF2-40B4-BE49-F238E27FC236}">
                <a16:creationId xmlns:a16="http://schemas.microsoft.com/office/drawing/2014/main" id="{27FA8C1D-5F2A-4802-BE00-5CB367CDD6F0}"/>
              </a:ext>
            </a:extLst>
          </p:cNvPr>
          <p:cNvSpPr>
            <a:spLocks xmlns:a="http://schemas.openxmlformats.org/drawingml/2006/main" noGrp="1"/>
          </p:cNvSpPr>
          <p:nvPr/>
        </p:nvSpPr>
        <p:spPr>
          <a:xfrm xmlns:a="http://schemas.openxmlformats.org/drawingml/2006/main">
            <a:off x="952500" y="3088767"/>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Booking والمنصات: اكتشاف وطلب إضافي للأيام التي تحتاج تعبئة، مقابل حساب عمولتها الفعلية.</a:t>
            </a:r>
          </a:p>
        </p:txBody>
      </p:sp>
      <p:sp>
        <p:nvSpPr>
          <p:cNvPr id="10" name="text-8">
            <a:extLst xmlns:a="http://schemas.openxmlformats.org/drawingml/2006/main">
              <a:ext uri="{FF2B5EF4-FFF2-40B4-BE49-F238E27FC236}">
                <a16:creationId xmlns:a16="http://schemas.microsoft.com/office/drawing/2014/main" id="{C5106AAE-65DF-42B5-8642-79652B093468}"/>
              </a:ext>
            </a:extLst>
          </p:cNvPr>
          <p:cNvSpPr>
            <a:spLocks xmlns:a="http://schemas.openxmlformats.org/drawingml/2006/main" noGrp="1"/>
          </p:cNvSpPr>
          <p:nvPr/>
        </p:nvSpPr>
        <p:spPr>
          <a:xfrm xmlns:a="http://schemas.openxmlformats.org/drawingml/2006/main">
            <a:off x="952500" y="3704463"/>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الشركات ووكالات السفر: اتفاقيات إنتاج محددة، دون التزام حصري أو مديونية مفتوحة.</a:t>
            </a:r>
          </a:p>
        </p:txBody>
      </p:sp>
      <p:sp>
        <p:nvSpPr>
          <p:cNvPr id="11" name="text-9">
            <a:extLst xmlns:a="http://schemas.openxmlformats.org/drawingml/2006/main">
              <a:ext uri="{FF2B5EF4-FFF2-40B4-BE49-F238E27FC236}">
                <a16:creationId xmlns:a16="http://schemas.microsoft.com/office/drawing/2014/main" id="{2C7BEED9-11CF-4C57-BEBE-6DE2F7F768C2}"/>
              </a:ext>
            </a:extLst>
          </p:cNvPr>
          <p:cNvSpPr>
            <a:spLocks xmlns:a="http://schemas.openxmlformats.org/drawingml/2006/main" noGrp="1"/>
          </p:cNvSpPr>
          <p:nvPr/>
        </p:nvSpPr>
        <p:spPr>
          <a:xfrm xmlns:a="http://schemas.openxmlformats.org/drawingml/2006/main">
            <a:off x="952500" y="4320159"/>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هدف المباشر يُقاس بالليالي المُقامة، مع فصل الشركات ووكالات السفر والمنصات لتجنب تضخيم الحصة.</a:t>
            </a:r>
          </a:p>
        </p:txBody>
      </p:sp>
    </p:spTree>
    <p:extLst>
      <p:ext uri="{BB962C8B-B14F-4D97-AF65-F5344CB8AC3E}">
        <p14:creationId xmlns:p14="http://schemas.microsoft.com/office/powerpoint/2010/main" val="1087349678"/>
      </p:ext>
    </p:extLst>
  </p:cSld>
</p:sld>
</file>

<file path=ppt/slides/slide21.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C8835ED9-72D0-4A9B-88E7-4EC612E3D090}"/>
              </a:ext>
            </a:extLst>
          </p:cNvPr>
          <p:cNvPicPr>
            <a:picLocks xmlns:a="http://schemas.openxmlformats.org/drawingml/2006/main" noChangeAspect="1"/>
          </p:cNvPicPr>
          <p:nvPr/>
        </p:nvPicPr>
        <p:blipFill>
          <a:blip xmlns:r="http://schemas.openxmlformats.org/officeDocument/2006/relationships" xmlns:a="http://schemas.openxmlformats.org/drawingml/2006/main" r:embed="R8a03b1c689044e64"/>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40C8E200-978A-43B6-BD22-3C93D6A04E1B}"/>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تجربة الحجز المباشر</a:t>
            </a:r>
          </a:p>
        </p:txBody>
      </p:sp>
      <p:sp>
        <p:nvSpPr>
          <p:cNvPr id="3" name="">
            <a:extLst xmlns:a="http://schemas.openxmlformats.org/drawingml/2006/main">
              <a:ext uri="{FF2B5EF4-FFF2-40B4-BE49-F238E27FC236}">
                <a16:creationId xmlns:a16="http://schemas.microsoft.com/office/drawing/2014/main" id="{0C38620F-A7B2-4F7C-B654-11DF565A4735}"/>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5F255443-7791-4309-9A3A-EA6F917530C7}"/>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42501D81-5B45-4130-B9A4-6E31795B3339}"/>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21</a:t>
            </a:r>
          </a:p>
        </p:txBody>
      </p:sp>
      <p:sp>
        <p:nvSpPr>
          <p:cNvPr id="6" name="text-4">
            <a:extLst xmlns:a="http://schemas.openxmlformats.org/drawingml/2006/main">
              <a:ext uri="{FF2B5EF4-FFF2-40B4-BE49-F238E27FC236}">
                <a16:creationId xmlns:a16="http://schemas.microsoft.com/office/drawing/2014/main" id="{74500A3C-225D-4A9C-8939-DCB7AB753E9A}"/>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4A69DC20-4D9D-42A4-A82E-57E3906C58D9}"/>
              </a:ext>
            </a:extLst>
          </p:cNvPr>
          <p:cNvSpPr>
            <a:spLocks xmlns:a="http://schemas.openxmlformats.org/drawingml/2006/main" noGrp="1"/>
          </p:cNvSpPr>
          <p:nvPr/>
        </p:nvSpPr>
        <p:spPr>
          <a:xfrm xmlns:a="http://schemas.openxmlformats.org/drawingml/2006/main">
            <a:off x="952500" y="1857375"/>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صفحة عربية وإنجليزية بصور الفئات الفعلية، السعر الإجمالي، الإلغاء، الإشغال، والمرافق المتاحة.</a:t>
            </a:r>
          </a:p>
        </p:txBody>
      </p:sp>
      <p:sp>
        <p:nvSpPr>
          <p:cNvPr id="8" name="text-6">
            <a:extLst xmlns:a="http://schemas.openxmlformats.org/drawingml/2006/main">
              <a:ext uri="{FF2B5EF4-FFF2-40B4-BE49-F238E27FC236}">
                <a16:creationId xmlns:a16="http://schemas.microsoft.com/office/drawing/2014/main" id="{9C24598B-F07B-4DED-8C0F-7A4C53838E85}"/>
              </a:ext>
            </a:extLst>
          </p:cNvPr>
          <p:cNvSpPr>
            <a:spLocks xmlns:a="http://schemas.openxmlformats.org/drawingml/2006/main" noGrp="1"/>
          </p:cNvSpPr>
          <p:nvPr/>
        </p:nvSpPr>
        <p:spPr>
          <a:xfrm xmlns:a="http://schemas.openxmlformats.org/drawingml/2006/main">
            <a:off x="952500" y="2473071"/>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روابط مميزة للغرف والأعمال والاجتماعات، مع زر حجز يقود إلى فئة وتاريخ صحيحين متى سمح المحرك.</a:t>
            </a:r>
          </a:p>
        </p:txBody>
      </p:sp>
      <p:sp>
        <p:nvSpPr>
          <p:cNvPr id="9" name="text-7">
            <a:extLst xmlns:a="http://schemas.openxmlformats.org/drawingml/2006/main">
              <a:ext uri="{FF2B5EF4-FFF2-40B4-BE49-F238E27FC236}">
                <a16:creationId xmlns:a16="http://schemas.microsoft.com/office/drawing/2014/main" id="{BFA04F1D-54DD-4D07-8971-D1ECA58CC363}"/>
              </a:ext>
            </a:extLst>
          </p:cNvPr>
          <p:cNvSpPr>
            <a:spLocks xmlns:a="http://schemas.openxmlformats.org/drawingml/2006/main" noGrp="1"/>
          </p:cNvSpPr>
          <p:nvPr/>
        </p:nvSpPr>
        <p:spPr>
          <a:xfrm xmlns:a="http://schemas.openxmlformats.org/drawingml/2006/main">
            <a:off x="952500" y="3088767"/>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اختبار كامل على الجوال: اختيار الغرفة، الدفع، رسالة التأكيد، ظهور الحجز في النظام، ثم الإلغاء التجريبي.</a:t>
            </a:r>
          </a:p>
        </p:txBody>
      </p:sp>
      <p:sp>
        <p:nvSpPr>
          <p:cNvPr id="10" name="text-8">
            <a:extLst xmlns:a="http://schemas.openxmlformats.org/drawingml/2006/main">
              <a:ext uri="{FF2B5EF4-FFF2-40B4-BE49-F238E27FC236}">
                <a16:creationId xmlns:a16="http://schemas.microsoft.com/office/drawing/2014/main" id="{DEB0B3A7-987A-4B40-AE65-DABB92BD56B8}"/>
              </a:ext>
            </a:extLst>
          </p:cNvPr>
          <p:cNvSpPr>
            <a:spLocks xmlns:a="http://schemas.openxmlformats.org/drawingml/2006/main" noGrp="1"/>
          </p:cNvSpPr>
          <p:nvPr/>
        </p:nvSpPr>
        <p:spPr>
          <a:xfrm xmlns:a="http://schemas.openxmlformats.org/drawingml/2006/main">
            <a:off x="952500" y="3704463"/>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تُقاس عملية شراء مؤكدة برقم حجز. الضغط على واتساب يُسجل كاستفسار ولا يُحسب حجزًا.</a:t>
            </a:r>
          </a:p>
        </p:txBody>
      </p:sp>
      <p:sp>
        <p:nvSpPr>
          <p:cNvPr id="11" name="text-9">
            <a:extLst xmlns:a="http://schemas.openxmlformats.org/drawingml/2006/main">
              <a:ext uri="{FF2B5EF4-FFF2-40B4-BE49-F238E27FC236}">
                <a16:creationId xmlns:a16="http://schemas.microsoft.com/office/drawing/2014/main" id="{7E6AEACA-8D4D-4475-9C93-90ACDA68DFCE}"/>
              </a:ext>
            </a:extLst>
          </p:cNvPr>
          <p:cNvSpPr>
            <a:spLocks xmlns:a="http://schemas.openxmlformats.org/drawingml/2006/main" noGrp="1"/>
          </p:cNvSpPr>
          <p:nvPr/>
        </p:nvSpPr>
        <p:spPr>
          <a:xfrm xmlns:a="http://schemas.openxmlformats.org/drawingml/2006/main">
            <a:off x="952500" y="4320159"/>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إذا تعذر تعديل محرك العلامة، تُستخدم صفحة مساعدة مع روابط موثقة ومطابقة يومية للحجوزات.</a:t>
            </a:r>
          </a:p>
        </p:txBody>
      </p:sp>
    </p:spTree>
    <p:extLst>
      <p:ext uri="{BB962C8B-B14F-4D97-AF65-F5344CB8AC3E}">
        <p14:creationId xmlns:p14="http://schemas.microsoft.com/office/powerpoint/2010/main" val="1706723486"/>
      </p:ext>
    </p:extLst>
  </p:cSld>
</p:sld>
</file>

<file path=ppt/slides/slide22.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63BCF879-895D-414B-BDD2-7FCCC958A4A7}"/>
              </a:ext>
            </a:extLst>
          </p:cNvPr>
          <p:cNvPicPr>
            <a:picLocks xmlns:a="http://schemas.openxmlformats.org/drawingml/2006/main" noChangeAspect="1"/>
          </p:cNvPicPr>
          <p:nvPr/>
        </p:nvPicPr>
        <p:blipFill>
          <a:blip xmlns:r="http://schemas.openxmlformats.org/officeDocument/2006/relationships" xmlns:a="http://schemas.openxmlformats.org/drawingml/2006/main" r:embed="R113b30e01d0c42cf"/>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1B61E3F0-1EF3-45AB-BEB0-695EB62ED20A}"/>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Google: التقاط طلب الحجز القائم</a:t>
            </a:r>
          </a:p>
        </p:txBody>
      </p:sp>
      <p:sp>
        <p:nvSpPr>
          <p:cNvPr id="3" name="">
            <a:extLst xmlns:a="http://schemas.openxmlformats.org/drawingml/2006/main">
              <a:ext uri="{FF2B5EF4-FFF2-40B4-BE49-F238E27FC236}">
                <a16:creationId xmlns:a16="http://schemas.microsoft.com/office/drawing/2014/main" id="{5CEF7FF8-1A6A-4FD2-A4EC-FFAE8F5C2642}"/>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EC2A13EA-5350-4CE5-A17F-CC028A4F71D8}"/>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535F9689-5563-4A12-9156-761A3D5676C3}"/>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22</a:t>
            </a:r>
          </a:p>
        </p:txBody>
      </p:sp>
      <p:sp>
        <p:nvSpPr>
          <p:cNvPr id="6" name="text-4">
            <a:extLst xmlns:a="http://schemas.openxmlformats.org/drawingml/2006/main">
              <a:ext uri="{FF2B5EF4-FFF2-40B4-BE49-F238E27FC236}">
                <a16:creationId xmlns:a16="http://schemas.microsoft.com/office/drawing/2014/main" id="{7B5095ED-79D6-41B3-969D-183D1343A396}"/>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3636A6DD-655F-464F-B5A3-80C1E807D232}"/>
              </a:ext>
            </a:extLst>
          </p:cNvPr>
          <p:cNvSpPr>
            <a:spLocks xmlns:a="http://schemas.openxmlformats.org/drawingml/2006/main" noGrp="1"/>
          </p:cNvSpPr>
          <p:nvPr/>
        </p:nvSpPr>
        <p:spPr>
          <a:xfrm xmlns:a="http://schemas.openxmlformats.org/drawingml/2006/main">
            <a:off x="809625" y="1857375"/>
            <a:ext cx="13668375"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850" b="1">
                <a:solidFill>
                  <a:srgbClr val="242323"/>
                </a:solidFill>
                <a:latin typeface="Cairo"/>
                <a:ea typeface="Cairo"/>
                <a:cs typeface="Cairo"/>
              </a:defRPr>
            </a:defPPr>
          </a:lstStyle>
          <a:p xmlns:a="http://schemas.openxmlformats.org/drawingml/2006/main">
            <a:pPr algn="r" rtl="1">
              <a:defRPr sz="2850" b="1">
                <a:solidFill>
                  <a:srgbClr val="242323"/>
                </a:solidFill>
                <a:latin typeface="Cairo"/>
                <a:ea typeface="Cairo"/>
                <a:cs typeface="Cairo"/>
              </a:defRPr>
            </a:pPr>
            <a:r>
              <a:rPr sz="2850" b="1" lang="ar-SA">
                <a:solidFill>
                  <a:srgbClr val="242323"/>
                </a:solidFill>
                <a:latin typeface="Cairo"/>
                <a:ea typeface="Cairo"/>
                <a:cs typeface="Cairo"/>
              </a:rPr>
              <a:t>8,500 ريال شهريًا كسقف أولي</a:t>
            </a:r>
          </a:p>
        </p:txBody>
      </p:sp>
      <p:sp>
        <p:nvSpPr>
          <p:cNvPr id="8" name="text-6">
            <a:extLst xmlns:a="http://schemas.openxmlformats.org/drawingml/2006/main">
              <a:ext uri="{FF2B5EF4-FFF2-40B4-BE49-F238E27FC236}">
                <a16:creationId xmlns:a16="http://schemas.microsoft.com/office/drawing/2014/main" id="{9EA266C0-C9E2-40CB-A3B4-553FA6B395CA}"/>
              </a:ext>
            </a:extLst>
          </p:cNvPr>
          <p:cNvSpPr>
            <a:spLocks xmlns:a="http://schemas.openxmlformats.org/drawingml/2006/main" noGrp="1"/>
          </p:cNvSpPr>
          <p:nvPr/>
        </p:nvSpPr>
        <p:spPr>
          <a:xfrm xmlns:a="http://schemas.openxmlformats.org/drawingml/2006/main">
            <a:off x="952500" y="2595563"/>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حملة مستقلة لاسم الفندق، بميزانية محدودة وقياس إضافيتها حتى لا تستهلك الطلب المجاني.</a:t>
            </a:r>
          </a:p>
        </p:txBody>
      </p:sp>
      <p:sp>
        <p:nvSpPr>
          <p:cNvPr id="9" name="text-7">
            <a:extLst xmlns:a="http://schemas.openxmlformats.org/drawingml/2006/main">
              <a:ext uri="{FF2B5EF4-FFF2-40B4-BE49-F238E27FC236}">
                <a16:creationId xmlns:a16="http://schemas.microsoft.com/office/drawing/2014/main" id="{236FB4B5-09C0-47FC-92F6-215CF4888F07}"/>
              </a:ext>
            </a:extLst>
          </p:cNvPr>
          <p:cNvSpPr>
            <a:spLocks xmlns:a="http://schemas.openxmlformats.org/drawingml/2006/main" noGrp="1"/>
          </p:cNvSpPr>
          <p:nvPr/>
        </p:nvSpPr>
        <p:spPr>
          <a:xfrm xmlns:a="http://schemas.openxmlformats.org/drawingml/2006/main">
            <a:off x="952500" y="3211259"/>
            <a:ext cx="13335000" cy="88849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بحث غير مرتبط بالعلامة: فندق للأعمال في الرياض، إقامة في السليمانية، وغرف أو أجنحة بحسب الفئة</a:t>
            </a:r>
          </a:p>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المؤكدة.</a:t>
            </a:r>
          </a:p>
        </p:txBody>
      </p:sp>
      <p:sp>
        <p:nvSpPr>
          <p:cNvPr id="10" name="text-8">
            <a:extLst xmlns:a="http://schemas.openxmlformats.org/drawingml/2006/main">
              <a:ext uri="{FF2B5EF4-FFF2-40B4-BE49-F238E27FC236}">
                <a16:creationId xmlns:a16="http://schemas.microsoft.com/office/drawing/2014/main" id="{4E64E6D3-0F01-49AA-A170-2A59F30834CC}"/>
              </a:ext>
            </a:extLst>
          </p:cNvPr>
          <p:cNvSpPr>
            <a:spLocks xmlns:a="http://schemas.openxmlformats.org/drawingml/2006/main" noGrp="1"/>
          </p:cNvSpPr>
          <p:nvPr/>
        </p:nvSpPr>
        <p:spPr>
          <a:xfrm xmlns:a="http://schemas.openxmlformats.org/drawingml/2006/main">
            <a:off x="952500" y="4214051"/>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كلمات سلبية للوظائف والإيجار السنوي والخدمات غير المتاحة، ومراجعة عبارات البحث مرتين أسبوعيًا.</a:t>
            </a:r>
          </a:p>
        </p:txBody>
      </p:sp>
      <p:sp>
        <p:nvSpPr>
          <p:cNvPr id="11" name="text-9">
            <a:extLst xmlns:a="http://schemas.openxmlformats.org/drawingml/2006/main">
              <a:ext uri="{FF2B5EF4-FFF2-40B4-BE49-F238E27FC236}">
                <a16:creationId xmlns:a16="http://schemas.microsoft.com/office/drawing/2014/main" id="{C8F1A7BD-DCEE-421D-A3CB-9296456D9EF1}"/>
              </a:ext>
            </a:extLst>
          </p:cNvPr>
          <p:cNvSpPr>
            <a:spLocks xmlns:a="http://schemas.openxmlformats.org/drawingml/2006/main" noGrp="1"/>
          </p:cNvSpPr>
          <p:nvPr/>
        </p:nvSpPr>
        <p:spPr>
          <a:xfrm xmlns:a="http://schemas.openxmlformats.org/drawingml/2006/main">
            <a:off x="952500" y="4829746"/>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إعلانات عربية وإنجليزية وفق لغة البحث، واستهداف مدن المملكة بناء على الحجوزات الفعلية.</a:t>
            </a:r>
          </a:p>
        </p:txBody>
      </p:sp>
      <p:sp>
        <p:nvSpPr>
          <p:cNvPr id="12" name="text-10">
            <a:extLst xmlns:a="http://schemas.openxmlformats.org/drawingml/2006/main">
              <a:ext uri="{FF2B5EF4-FFF2-40B4-BE49-F238E27FC236}">
                <a16:creationId xmlns:a16="http://schemas.microsoft.com/office/drawing/2014/main" id="{978563D4-4AEE-4E64-86D4-97CF4C5ACC2B}"/>
              </a:ext>
            </a:extLst>
          </p:cNvPr>
          <p:cNvSpPr>
            <a:spLocks xmlns:a="http://schemas.openxmlformats.org/drawingml/2006/main" noGrp="1"/>
          </p:cNvSpPr>
          <p:nvPr/>
        </p:nvSpPr>
        <p:spPr>
          <a:xfrm xmlns:a="http://schemas.openxmlformats.org/drawingml/2006/main">
            <a:off x="952500" y="5445442"/>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إعلانات الفنادق وملفات الأسعار خيار مشروط بتغذية أسعار صحيحة وربط معتمد، وليست مفترضة ضمن التنفيذ.</a:t>
            </a:r>
          </a:p>
        </p:txBody>
      </p:sp>
    </p:spTree>
    <p:extLst>
      <p:ext uri="{BB962C8B-B14F-4D97-AF65-F5344CB8AC3E}">
        <p14:creationId xmlns:p14="http://schemas.microsoft.com/office/powerpoint/2010/main" val="200251485"/>
      </p:ext>
    </p:extLst>
  </p:cSld>
</p:sld>
</file>

<file path=ppt/slides/slide23.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C397665C-96AD-4DB7-9656-B916E7D83979}"/>
              </a:ext>
            </a:extLst>
          </p:cNvPr>
          <p:cNvPicPr>
            <a:picLocks xmlns:a="http://schemas.openxmlformats.org/drawingml/2006/main" noChangeAspect="1"/>
          </p:cNvPicPr>
          <p:nvPr/>
        </p:nvPicPr>
        <p:blipFill>
          <a:blip xmlns:r="http://schemas.openxmlformats.org/officeDocument/2006/relationships" xmlns:a="http://schemas.openxmlformats.org/drawingml/2006/main" r:embed="R62958d63ec5143a8"/>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9C90C7F6-677E-44AE-B586-5ED8870EB683}"/>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القنوات الاجتماعية المدفوعة</a:t>
            </a:r>
          </a:p>
        </p:txBody>
      </p:sp>
      <p:sp>
        <p:nvSpPr>
          <p:cNvPr id="3" name="">
            <a:extLst xmlns:a="http://schemas.openxmlformats.org/drawingml/2006/main">
              <a:ext uri="{FF2B5EF4-FFF2-40B4-BE49-F238E27FC236}">
                <a16:creationId xmlns:a16="http://schemas.microsoft.com/office/drawing/2014/main" id="{8010DF75-8138-4B25-9B89-09BE61EFA77E}"/>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CF10B787-C058-4ECD-B204-E4BDEF7381DA}"/>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DAE0C8C6-9E3E-4914-A0EA-E985589A6D46}"/>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23</a:t>
            </a:r>
          </a:p>
        </p:txBody>
      </p:sp>
      <p:sp>
        <p:nvSpPr>
          <p:cNvPr id="6" name="text-4">
            <a:extLst xmlns:a="http://schemas.openxmlformats.org/drawingml/2006/main">
              <a:ext uri="{FF2B5EF4-FFF2-40B4-BE49-F238E27FC236}">
                <a16:creationId xmlns:a16="http://schemas.microsoft.com/office/drawing/2014/main" id="{99CAA84C-38FB-400D-92F8-10FFECE132F7}"/>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1DB332A5-7A1B-45EB-965C-2468E8C8641F}"/>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المهمة وشرط الاستمرار</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السقف الشهري</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القناة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إعادة استهداف بموافقة واختبار الحجز</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3,500 ريال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Meta / Instagram</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فيديو قصير لزيارة داخلية؛ حجز مُقام</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2,500 ريال</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Snapchat</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اختبار محتوى حقيقي؛ يوقف عند ضعف</a:t>
                      </a:r>
                    </a:p>
                    <a:p>
                      <a:pPr algn="r" rtl="1"/>
                      <a:r>
                        <a:rPr sz="1875" b="0" lang="ar-SA">
                          <a:solidFill>
                            <a:srgbClr val="242323"/>
                          </a:solidFill>
                          <a:latin typeface="Cairo"/>
                          <a:ea typeface="Cairo"/>
                          <a:cs typeface="Cairo"/>
                        </a:rPr>
                        <a:t>التحويل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1,500 ريال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TikTok</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نية البحث والحجز؛ تحليل اسم الفندق منفصلًا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8,500 ريال</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Google</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لا يمثل إجمالي تكلفة التسويق</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16,000 ريال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إجمالي الوسائط</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526494690"/>
      </p:ext>
    </p:extLst>
  </p:cSld>
</p:sld>
</file>

<file path=ppt/slides/slide24.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2262B2FD-112A-468C-99B8-CE3F0E2F5369}"/>
              </a:ext>
            </a:extLst>
          </p:cNvPr>
          <p:cNvPicPr>
            <a:picLocks xmlns:a="http://schemas.openxmlformats.org/drawingml/2006/main" noChangeAspect="1"/>
          </p:cNvPicPr>
          <p:nvPr/>
        </p:nvPicPr>
        <p:blipFill>
          <a:blip xmlns:r="http://schemas.openxmlformats.org/officeDocument/2006/relationships" xmlns:a="http://schemas.openxmlformats.org/drawingml/2006/main" r:embed="R15926bb61d544724"/>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EEDFDD3-CD86-4A1A-B65B-BD8187FC4E40}"/>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المحتوى: ما يحتاجه الضيف ليقرر</a:t>
            </a:r>
          </a:p>
        </p:txBody>
      </p:sp>
      <p:sp>
        <p:nvSpPr>
          <p:cNvPr id="3" name="">
            <a:extLst xmlns:a="http://schemas.openxmlformats.org/drawingml/2006/main">
              <a:ext uri="{FF2B5EF4-FFF2-40B4-BE49-F238E27FC236}">
                <a16:creationId xmlns:a16="http://schemas.microsoft.com/office/drawing/2014/main" id="{FD8504C0-04D1-4D12-89F1-486E1B4ECC84}"/>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EF28A4B0-3D6F-4788-847E-E0DFA3983829}"/>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E51C6A04-9886-48C8-A605-F3BA786F811A}"/>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24</a:t>
            </a:r>
          </a:p>
        </p:txBody>
      </p:sp>
      <p:sp>
        <p:nvSpPr>
          <p:cNvPr id="6" name="text-4">
            <a:extLst xmlns:a="http://schemas.openxmlformats.org/drawingml/2006/main">
              <a:ext uri="{FF2B5EF4-FFF2-40B4-BE49-F238E27FC236}">
                <a16:creationId xmlns:a16="http://schemas.microsoft.com/office/drawing/2014/main" id="{1B7A3286-018A-4D49-B4C7-B06093168A8B}"/>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P03</a:t>
            </a:r>
          </a:p>
        </p:txBody>
      </p:sp>
      <p:pic>
        <p:nvPicPr>
          <p:cNvPr id="7" name="">
            <a:extLst xmlns:a="http://schemas.openxmlformats.org/drawingml/2006/main">
              <a:ext uri="{FF2B5EF4-FFF2-40B4-BE49-F238E27FC236}">
                <a16:creationId xmlns:a16="http://schemas.microsoft.com/office/drawing/2014/main" id="{DFDF4F6D-1ED3-4F00-ACDD-8513E2A0B83A}"/>
              </a:ext>
            </a:extLst>
          </p:cNvPr>
          <p:cNvPicPr>
            <a:picLocks xmlns:a="http://schemas.openxmlformats.org/drawingml/2006/main" noChangeAspect="1"/>
          </p:cNvPicPr>
          <p:nvPr/>
        </p:nvPicPr>
        <p:blipFill>
          <a:blip xmlns:r="http://schemas.openxmlformats.org/officeDocument/2006/relationships" xmlns:a="http://schemas.openxmlformats.org/drawingml/2006/main" r:embed="Rc76bb2dde0e04d43"/>
          <a:srcRect xmlns:a="http://schemas.openxmlformats.org/drawingml/2006/main" l="10593" t="0" r="10593" b="0"/>
          <a:stretch xmlns:a="http://schemas.openxmlformats.org/drawingml/2006/main">
            <a:fillRect l="0" t="0" r="0" b="0"/>
          </a:stretch>
        </p:blipFill>
        <p:spPr>
          <a:xfrm xmlns:a="http://schemas.openxmlformats.org/drawingml/2006/main">
            <a:off x="609600" y="1790700"/>
            <a:ext cx="5905500" cy="5619750"/>
          </a:xfrm>
          <a:prstGeom xmlns:a="http://schemas.openxmlformats.org/drawingml/2006/main" prst="rect">
            <a:avLst/>
          </a:prstGeom>
        </p:spPr>
      </p:pic>
      <p:sp>
        <p:nvSpPr>
          <p:cNvPr id="8" name="text-5">
            <a:extLst xmlns:a="http://schemas.openxmlformats.org/drawingml/2006/main">
              <a:ext uri="{FF2B5EF4-FFF2-40B4-BE49-F238E27FC236}">
                <a16:creationId xmlns:a16="http://schemas.microsoft.com/office/drawing/2014/main" id="{C1485147-37CD-4CFD-98D5-0DD2E895C493}"/>
              </a:ext>
            </a:extLst>
          </p:cNvPr>
          <p:cNvSpPr>
            <a:spLocks xmlns:a="http://schemas.openxmlformats.org/drawingml/2006/main" noGrp="1"/>
          </p:cNvSpPr>
          <p:nvPr/>
        </p:nvSpPr>
        <p:spPr>
          <a:xfrm xmlns:a="http://schemas.openxmlformats.org/drawingml/2006/main">
            <a:off x="7096125" y="1828800"/>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شهريًا: 8 فيديوهات عمودية، و8 منشورات صور، و20 لقطة</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قصص من الأصول نفسها.</a:t>
            </a:r>
          </a:p>
        </p:txBody>
      </p:sp>
      <p:sp>
        <p:nvSpPr>
          <p:cNvPr id="9" name="text-6">
            <a:extLst xmlns:a="http://schemas.openxmlformats.org/drawingml/2006/main">
              <a:ext uri="{FF2B5EF4-FFF2-40B4-BE49-F238E27FC236}">
                <a16:creationId xmlns:a16="http://schemas.microsoft.com/office/drawing/2014/main" id="{505ED917-B95E-4B42-8B42-739F093333AB}"/>
              </a:ext>
            </a:extLst>
          </p:cNvPr>
          <p:cNvSpPr>
            <a:spLocks xmlns:a="http://schemas.openxmlformats.org/drawingml/2006/main" noGrp="1"/>
          </p:cNvSpPr>
          <p:nvPr/>
        </p:nvSpPr>
        <p:spPr>
          <a:xfrm xmlns:a="http://schemas.openxmlformats.org/drawingml/2006/main">
            <a:off x="7096125" y="2816924"/>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المحاور: جولة غرفة فعلية، تجربة الوصول، خدمة الموظفين،</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اجتماع صغير، وإفطار بعد توثيق العرض.</a:t>
            </a:r>
          </a:p>
        </p:txBody>
      </p:sp>
      <p:sp>
        <p:nvSpPr>
          <p:cNvPr id="10" name="text-7">
            <a:extLst xmlns:a="http://schemas.openxmlformats.org/drawingml/2006/main">
              <a:ext uri="{FF2B5EF4-FFF2-40B4-BE49-F238E27FC236}">
                <a16:creationId xmlns:a16="http://schemas.microsoft.com/office/drawing/2014/main" id="{1B999B34-42F0-4AAA-B166-6D7EF72AD506}"/>
              </a:ext>
            </a:extLst>
          </p:cNvPr>
          <p:cNvSpPr>
            <a:spLocks xmlns:a="http://schemas.openxmlformats.org/drawingml/2006/main" noGrp="1"/>
          </p:cNvSpPr>
          <p:nvPr/>
        </p:nvSpPr>
        <p:spPr>
          <a:xfrm xmlns:a="http://schemas.openxmlformats.org/drawingml/2006/main">
            <a:off x="7096125" y="3805047"/>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لكل قطعة رسالة واحدة ورابط مناسب. يظهر اسم الفئة والشروط</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بدل وعود عامة عن الفخامة.</a:t>
            </a:r>
          </a:p>
        </p:txBody>
      </p:sp>
      <p:sp>
        <p:nvSpPr>
          <p:cNvPr id="11" name="text-8">
            <a:extLst xmlns:a="http://schemas.openxmlformats.org/drawingml/2006/main">
              <a:ext uri="{FF2B5EF4-FFF2-40B4-BE49-F238E27FC236}">
                <a16:creationId xmlns:a16="http://schemas.microsoft.com/office/drawing/2014/main" id="{783E8C92-FAA2-4350-B9BD-A2814BA3EA5E}"/>
              </a:ext>
            </a:extLst>
          </p:cNvPr>
          <p:cNvSpPr>
            <a:spLocks xmlns:a="http://schemas.openxmlformats.org/drawingml/2006/main" noGrp="1"/>
          </p:cNvSpPr>
          <p:nvPr/>
        </p:nvSpPr>
        <p:spPr>
          <a:xfrm xmlns:a="http://schemas.openxmlformats.org/drawingml/2006/main">
            <a:off x="7096125" y="4793171"/>
            <a:ext cx="7524750" cy="86429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325" b="0">
                <a:solidFill>
                  <a:srgbClr val="242323"/>
                </a:solidFill>
                <a:latin typeface="Cairo"/>
                <a:ea typeface="Cairo"/>
                <a:cs typeface="Cairo"/>
              </a:defRPr>
            </a:defPPr>
          </a:lstStyle>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تصوير شهري نصف يوم، ثم إنتاج نسخ 9:16 و1:1 وإعلان بحث</a:t>
            </a:r>
          </a:p>
          <a:p xmlns:a="http://schemas.openxmlformats.org/drawingml/2006/main">
            <a:pPr algn="r" rtl="1">
              <a:defRPr sz="2325" b="0">
                <a:solidFill>
                  <a:srgbClr val="242323"/>
                </a:solidFill>
                <a:latin typeface="Cairo"/>
                <a:ea typeface="Cairo"/>
                <a:cs typeface="Cairo"/>
              </a:defRPr>
            </a:pPr>
            <a:r>
              <a:rPr sz="2325" b="0" lang="ar-SA">
                <a:solidFill>
                  <a:srgbClr val="242323"/>
                </a:solidFill>
                <a:latin typeface="Cairo"/>
                <a:ea typeface="Cairo"/>
                <a:cs typeface="Cairo"/>
              </a:rPr>
              <a:t>بصور موحدة.</a:t>
            </a:r>
          </a:p>
        </p:txBody>
      </p:sp>
    </p:spTree>
    <p:extLst>
      <p:ext uri="{BB962C8B-B14F-4D97-AF65-F5344CB8AC3E}">
        <p14:creationId xmlns:p14="http://schemas.microsoft.com/office/powerpoint/2010/main" val="1158946466"/>
      </p:ext>
    </p:extLst>
  </p:cSld>
</p:sld>
</file>

<file path=ppt/slides/slide25.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9A3E2189-2411-4C3E-8426-C2F397D3FFCD}"/>
              </a:ext>
            </a:extLst>
          </p:cNvPr>
          <p:cNvPicPr>
            <a:picLocks xmlns:a="http://schemas.openxmlformats.org/drawingml/2006/main" noChangeAspect="1"/>
          </p:cNvPicPr>
          <p:nvPr/>
        </p:nvPicPr>
        <p:blipFill>
          <a:blip xmlns:r="http://schemas.openxmlformats.org/officeDocument/2006/relationships" xmlns:a="http://schemas.openxmlformats.org/drawingml/2006/main" r:embed="R4dc25ab9b3b04237"/>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EDD41A26-942A-4FBF-85F1-56A8D079D373}"/>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تقويم محتوى لشهر نموذجي</a:t>
            </a:r>
          </a:p>
        </p:txBody>
      </p:sp>
      <p:sp>
        <p:nvSpPr>
          <p:cNvPr id="3" name="">
            <a:extLst xmlns:a="http://schemas.openxmlformats.org/drawingml/2006/main">
              <a:ext uri="{FF2B5EF4-FFF2-40B4-BE49-F238E27FC236}">
                <a16:creationId xmlns:a16="http://schemas.microsoft.com/office/drawing/2014/main" id="{F3C12BB3-028D-4168-A00F-070745081102}"/>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0DCC7696-238D-4EF0-AE1D-33D5BBEFF5E7}"/>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C1007603-6A46-4A68-BD9E-B6F44A37D6A0}"/>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25</a:t>
            </a:r>
          </a:p>
        </p:txBody>
      </p:sp>
      <p:sp>
        <p:nvSpPr>
          <p:cNvPr id="6" name="text-4">
            <a:extLst xmlns:a="http://schemas.openxmlformats.org/drawingml/2006/main">
              <a:ext uri="{FF2B5EF4-FFF2-40B4-BE49-F238E27FC236}">
                <a16:creationId xmlns:a16="http://schemas.microsoft.com/office/drawing/2014/main" id="{53F7FF28-4C36-4B23-82C8-805C3652EA9B}"/>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B31521AB-8ADD-45F4-AC12-1D3002D33F0C}"/>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الهدف والوجهة</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القطعتان المرئيتان</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الأسبوع</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وضوح المنتج؛ صفحة الغرف</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جولة غرفة / الوصول والمواقف</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الأول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طلب مؤهل؛ نموذج الشركات</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إقامة عمل / تجهيز اجتماع</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الثاني</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اختيار مناسب؛ باقة معتمدة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جناح وفروق الفئات / إفطار</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الثالث</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خفض التردد؛ حجز أو مساعدة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إجابة سؤال متكرر / تجربة فريق</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الرابع</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تقرير: مصدر الحجز وتكلفته</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فيديوهان + صورتان + 5 قصص</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إيقاع أسبوعي</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1963043421"/>
      </p:ext>
    </p:extLst>
  </p:cSld>
</p:sld>
</file>

<file path=ppt/slides/slide26.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56C33C78-A3B7-4C2B-B09F-50442A4B43EE}"/>
              </a:ext>
            </a:extLst>
          </p:cNvPr>
          <p:cNvPicPr>
            <a:picLocks xmlns:a="http://schemas.openxmlformats.org/drawingml/2006/main" noChangeAspect="1"/>
          </p:cNvPicPr>
          <p:nvPr/>
        </p:nvPicPr>
        <p:blipFill>
          <a:blip xmlns:r="http://schemas.openxmlformats.org/officeDocument/2006/relationships" xmlns:a="http://schemas.openxmlformats.org/drawingml/2006/main" r:embed="Ra2733a757f6e4351"/>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DC688FD7-6D9F-407E-AE38-2F80FBABB608}"/>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برنامج مبيعات الشركات</a:t>
            </a:r>
          </a:p>
        </p:txBody>
      </p:sp>
      <p:sp>
        <p:nvSpPr>
          <p:cNvPr id="3" name="">
            <a:extLst xmlns:a="http://schemas.openxmlformats.org/drawingml/2006/main">
              <a:ext uri="{FF2B5EF4-FFF2-40B4-BE49-F238E27FC236}">
                <a16:creationId xmlns:a16="http://schemas.microsoft.com/office/drawing/2014/main" id="{8832D3A8-A32D-48EA-B663-68A615461E9B}"/>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A379DFAD-E552-447A-9272-B2C47BF1DD2F}"/>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9C18D802-2847-45CE-932C-EFFC8F2BACA3}"/>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26</a:t>
            </a:r>
          </a:p>
        </p:txBody>
      </p:sp>
      <p:sp>
        <p:nvSpPr>
          <p:cNvPr id="6" name="text-4">
            <a:extLst xmlns:a="http://schemas.openxmlformats.org/drawingml/2006/main">
              <a:ext uri="{FF2B5EF4-FFF2-40B4-BE49-F238E27FC236}">
                <a16:creationId xmlns:a16="http://schemas.microsoft.com/office/drawing/2014/main" id="{23F76688-B448-46BD-84FC-7B05449372B2}"/>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1B1108D3-282C-48A1-B3C8-FF45FFED3230}"/>
              </a:ext>
            </a:extLst>
          </p:cNvPr>
          <p:cNvSpPr>
            <a:spLocks xmlns:a="http://schemas.openxmlformats.org/drawingml/2006/main" noGrp="1"/>
          </p:cNvSpPr>
          <p:nvPr/>
        </p:nvSpPr>
        <p:spPr>
          <a:xfrm xmlns:a="http://schemas.openxmlformats.org/drawingml/2006/main">
            <a:off x="809625" y="1857375"/>
            <a:ext cx="13668375"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850" b="1">
                <a:solidFill>
                  <a:srgbClr val="242323"/>
                </a:solidFill>
                <a:latin typeface="Cairo"/>
                <a:ea typeface="Cairo"/>
                <a:cs typeface="Cairo"/>
              </a:defRPr>
            </a:defPPr>
          </a:lstStyle>
          <a:p xmlns:a="http://schemas.openxmlformats.org/drawingml/2006/main">
            <a:pPr algn="r" rtl="1">
              <a:defRPr sz="2850" b="1">
                <a:solidFill>
                  <a:srgbClr val="242323"/>
                </a:solidFill>
                <a:latin typeface="Cairo"/>
                <a:ea typeface="Cairo"/>
                <a:cs typeface="Cairo"/>
              </a:defRPr>
            </a:pPr>
            <a:r>
              <a:rPr sz="2850" b="1" lang="ar-SA">
                <a:solidFill>
                  <a:srgbClr val="242323"/>
                </a:solidFill>
                <a:latin typeface="Cairo"/>
                <a:ea typeface="Cairo"/>
                <a:cs typeface="Cairo"/>
              </a:rPr>
              <a:t>100 جهة مستهدفة خلال أول شهر</a:t>
            </a:r>
          </a:p>
        </p:txBody>
      </p:sp>
      <p:sp>
        <p:nvSpPr>
          <p:cNvPr id="8" name="text-6">
            <a:extLst xmlns:a="http://schemas.openxmlformats.org/drawingml/2006/main">
              <a:ext uri="{FF2B5EF4-FFF2-40B4-BE49-F238E27FC236}">
                <a16:creationId xmlns:a16="http://schemas.microsoft.com/office/drawing/2014/main" id="{B52EF117-77F0-49E7-95DD-805F6F5F5C80}"/>
              </a:ext>
            </a:extLst>
          </p:cNvPr>
          <p:cNvSpPr>
            <a:spLocks xmlns:a="http://schemas.openxmlformats.org/drawingml/2006/main" noGrp="1"/>
          </p:cNvSpPr>
          <p:nvPr/>
        </p:nvSpPr>
        <p:spPr>
          <a:xfrm xmlns:a="http://schemas.openxmlformats.org/drawingml/2006/main">
            <a:off x="952500" y="2595563"/>
            <a:ext cx="13335000" cy="88849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قائمة من شركات ومكاتب تدريب وموردين ضمن نطاق عمل مناسب، مع اسم مسؤول السفر والاحتياج</a:t>
            </a:r>
          </a:p>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والتوقيت.</a:t>
            </a:r>
          </a:p>
        </p:txBody>
      </p:sp>
      <p:sp>
        <p:nvSpPr>
          <p:cNvPr id="9" name="text-7">
            <a:extLst xmlns:a="http://schemas.openxmlformats.org/drawingml/2006/main">
              <a:ext uri="{FF2B5EF4-FFF2-40B4-BE49-F238E27FC236}">
                <a16:creationId xmlns:a16="http://schemas.microsoft.com/office/drawing/2014/main" id="{D2A2DD98-9794-4492-9D75-329B637F76D1}"/>
              </a:ext>
            </a:extLst>
          </p:cNvPr>
          <p:cNvSpPr>
            <a:spLocks xmlns:a="http://schemas.openxmlformats.org/drawingml/2006/main" noGrp="1"/>
          </p:cNvSpPr>
          <p:nvPr/>
        </p:nvSpPr>
        <p:spPr>
          <a:xfrm xmlns:a="http://schemas.openxmlformats.org/drawingml/2006/main">
            <a:off x="952500" y="3598354"/>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إيقاع أسبوعي: 15 تواصلًا شخصيًا، و5 اجتماعات أو زيارات مؤهلة، وعرضان سعريان مخصصان.</a:t>
            </a:r>
          </a:p>
        </p:txBody>
      </p:sp>
      <p:sp>
        <p:nvSpPr>
          <p:cNvPr id="10" name="text-8">
            <a:extLst xmlns:a="http://schemas.openxmlformats.org/drawingml/2006/main">
              <a:ext uri="{FF2B5EF4-FFF2-40B4-BE49-F238E27FC236}">
                <a16:creationId xmlns:a16="http://schemas.microsoft.com/office/drawing/2014/main" id="{7891B44D-16B2-4807-B512-6A3252E093D6}"/>
              </a:ext>
            </a:extLst>
          </p:cNvPr>
          <p:cNvSpPr>
            <a:spLocks xmlns:a="http://schemas.openxmlformats.org/drawingml/2006/main" noGrp="1"/>
          </p:cNvSpPr>
          <p:nvPr/>
        </p:nvSpPr>
        <p:spPr>
          <a:xfrm xmlns:a="http://schemas.openxmlformats.org/drawingml/2006/main">
            <a:off x="952500" y="4214051"/>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قمع 90 يومًا تجريبي: 100 جهة، 30 محادثة مؤهلة، 12 عرضًا، ثم 4 عقود نشطة.</a:t>
            </a:r>
          </a:p>
        </p:txBody>
      </p:sp>
      <p:sp>
        <p:nvSpPr>
          <p:cNvPr id="11" name="text-9">
            <a:extLst xmlns:a="http://schemas.openxmlformats.org/drawingml/2006/main">
              <a:ext uri="{FF2B5EF4-FFF2-40B4-BE49-F238E27FC236}">
                <a16:creationId xmlns:a16="http://schemas.microsoft.com/office/drawing/2014/main" id="{5ACDAA53-CFCB-493C-BDDA-4EC8847634B8}"/>
              </a:ext>
            </a:extLst>
          </p:cNvPr>
          <p:cNvSpPr>
            <a:spLocks xmlns:a="http://schemas.openxmlformats.org/drawingml/2006/main" noGrp="1"/>
          </p:cNvSpPr>
          <p:nvPr/>
        </p:nvSpPr>
        <p:spPr>
          <a:xfrm xmlns:a="http://schemas.openxmlformats.org/drawingml/2006/main">
            <a:off x="952500" y="4829746"/>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العقد يحدد الفئة، الإفطار، أيام الاستثناء، الإلغاء، التوفر، السعر الصافي، وموعد السداد.</a:t>
            </a:r>
          </a:p>
        </p:txBody>
      </p:sp>
      <p:sp>
        <p:nvSpPr>
          <p:cNvPr id="12" name="text-10">
            <a:extLst xmlns:a="http://schemas.openxmlformats.org/drawingml/2006/main">
              <a:ext uri="{FF2B5EF4-FFF2-40B4-BE49-F238E27FC236}">
                <a16:creationId xmlns:a16="http://schemas.microsoft.com/office/drawing/2014/main" id="{28DA7705-4890-4C70-9926-384D9F9B535B}"/>
              </a:ext>
            </a:extLst>
          </p:cNvPr>
          <p:cNvSpPr>
            <a:spLocks xmlns:a="http://schemas.openxmlformats.org/drawingml/2006/main" noGrp="1"/>
          </p:cNvSpPr>
          <p:nvPr/>
        </p:nvSpPr>
        <p:spPr>
          <a:xfrm xmlns:a="http://schemas.openxmlformats.org/drawingml/2006/main">
            <a:off x="952500" y="5445442"/>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هدف الشهر السادس 8 عقود نشطة. الإنتاج الفعلي والتحصيل أهم من عدد الاتفاقيات الموقعة.</a:t>
            </a:r>
          </a:p>
        </p:txBody>
      </p:sp>
    </p:spTree>
    <p:extLst>
      <p:ext uri="{BB962C8B-B14F-4D97-AF65-F5344CB8AC3E}">
        <p14:creationId xmlns:p14="http://schemas.microsoft.com/office/powerpoint/2010/main" val="500225627"/>
      </p:ext>
    </p:extLst>
  </p:cSld>
</p:sld>
</file>

<file path=ppt/slides/slide27.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C9893C43-859A-43BF-A315-CC08C2B09262}"/>
              </a:ext>
            </a:extLst>
          </p:cNvPr>
          <p:cNvPicPr>
            <a:picLocks xmlns:a="http://schemas.openxmlformats.org/drawingml/2006/main" noChangeAspect="1"/>
          </p:cNvPicPr>
          <p:nvPr/>
        </p:nvPicPr>
        <p:blipFill>
          <a:blip xmlns:r="http://schemas.openxmlformats.org/officeDocument/2006/relationships" xmlns:a="http://schemas.openxmlformats.org/drawingml/2006/main" r:embed="R19cd47f7cfd247a4"/>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557344D-7CD2-4434-BB88-F652469183B8}"/>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الاجتماعات والمطعم: برنامج بيع منفصل</a:t>
            </a:r>
          </a:p>
        </p:txBody>
      </p:sp>
      <p:sp>
        <p:nvSpPr>
          <p:cNvPr id="3" name="">
            <a:extLst xmlns:a="http://schemas.openxmlformats.org/drawingml/2006/main">
              <a:ext uri="{FF2B5EF4-FFF2-40B4-BE49-F238E27FC236}">
                <a16:creationId xmlns:a16="http://schemas.microsoft.com/office/drawing/2014/main" id="{211325CF-1DFC-42FB-A1BA-8F077A1022A8}"/>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6577BBA0-D4C7-4DDC-8436-911969356CE4}"/>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A637C675-50BF-4FC3-B134-C0B3C59F378B}"/>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27</a:t>
            </a:r>
          </a:p>
        </p:txBody>
      </p:sp>
      <p:sp>
        <p:nvSpPr>
          <p:cNvPr id="6" name="text-4">
            <a:extLst xmlns:a="http://schemas.openxmlformats.org/drawingml/2006/main">
              <a:ext uri="{FF2B5EF4-FFF2-40B4-BE49-F238E27FC236}">
                <a16:creationId xmlns:a16="http://schemas.microsoft.com/office/drawing/2014/main" id="{59A62155-C029-4250-892F-1A72E8BDCC18}"/>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S03، S04</a:t>
            </a:r>
          </a:p>
        </p:txBody>
      </p:sp>
      <p:sp>
        <p:nvSpPr>
          <p:cNvPr id="7" name="text-5">
            <a:extLst xmlns:a="http://schemas.openxmlformats.org/drawingml/2006/main">
              <a:ext uri="{FF2B5EF4-FFF2-40B4-BE49-F238E27FC236}">
                <a16:creationId xmlns:a16="http://schemas.microsoft.com/office/drawing/2014/main" id="{ADF0A5B2-3486-47B7-B68B-9FD9123104F0}"/>
              </a:ext>
            </a:extLst>
          </p:cNvPr>
          <p:cNvSpPr>
            <a:spLocks xmlns:a="http://schemas.openxmlformats.org/drawingml/2006/main" noGrp="1"/>
          </p:cNvSpPr>
          <p:nvPr/>
        </p:nvSpPr>
        <p:spPr>
          <a:xfrm xmlns:a="http://schemas.openxmlformats.org/drawingml/2006/main">
            <a:off x="952500" y="1857375"/>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ملف قاعات عربي وإنجليزي بعد اعتماد السعات، يشمل صور الترتيب والتجهيز والضيافة وسياسة الحجز.</a:t>
            </a:r>
          </a:p>
        </p:txBody>
      </p:sp>
      <p:sp>
        <p:nvSpPr>
          <p:cNvPr id="8" name="text-6">
            <a:extLst xmlns:a="http://schemas.openxmlformats.org/drawingml/2006/main">
              <a:ext uri="{FF2B5EF4-FFF2-40B4-BE49-F238E27FC236}">
                <a16:creationId xmlns:a16="http://schemas.microsoft.com/office/drawing/2014/main" id="{7504CBAB-164A-404F-8A39-518BAE5E112A}"/>
              </a:ext>
            </a:extLst>
          </p:cNvPr>
          <p:cNvSpPr>
            <a:spLocks xmlns:a="http://schemas.openxmlformats.org/drawingml/2006/main" noGrp="1"/>
          </p:cNvSpPr>
          <p:nvPr/>
        </p:nvSpPr>
        <p:spPr>
          <a:xfrm xmlns:a="http://schemas.openxmlformats.org/drawingml/2006/main">
            <a:off x="952500" y="2473071"/>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باقة تدريب نصف يوم ويوم كامل تُسعّر من تكلفة القاعة والطعام والفريق، مع حد أدنى للمشاركين.</a:t>
            </a:r>
          </a:p>
        </p:txBody>
      </p:sp>
      <p:sp>
        <p:nvSpPr>
          <p:cNvPr id="9" name="text-7">
            <a:extLst xmlns:a="http://schemas.openxmlformats.org/drawingml/2006/main">
              <a:ext uri="{FF2B5EF4-FFF2-40B4-BE49-F238E27FC236}">
                <a16:creationId xmlns:a16="http://schemas.microsoft.com/office/drawing/2014/main" id="{3A7B37F5-A4E0-4BEC-8DFB-06EEB592C32E}"/>
              </a:ext>
            </a:extLst>
          </p:cNvPr>
          <p:cNvSpPr>
            <a:spLocks xmlns:a="http://schemas.openxmlformats.org/drawingml/2006/main" noGrp="1"/>
          </p:cNvSpPr>
          <p:nvPr/>
        </p:nvSpPr>
        <p:spPr>
          <a:xfrm xmlns:a="http://schemas.openxmlformats.org/drawingml/2006/main">
            <a:off x="952500" y="3088767"/>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المطعم يبدأ بعرض إفطار محسوب إذا سمح التشغيل بدخول زوار من الخارج وطاقة الخدمة.</a:t>
            </a:r>
          </a:p>
        </p:txBody>
      </p:sp>
      <p:sp>
        <p:nvSpPr>
          <p:cNvPr id="10" name="text-8">
            <a:extLst xmlns:a="http://schemas.openxmlformats.org/drawingml/2006/main">
              <a:ext uri="{FF2B5EF4-FFF2-40B4-BE49-F238E27FC236}">
                <a16:creationId xmlns:a16="http://schemas.microsoft.com/office/drawing/2014/main" id="{CCB4F4A6-51EF-4613-80FE-437A3D996203}"/>
              </a:ext>
            </a:extLst>
          </p:cNvPr>
          <p:cNvSpPr>
            <a:spLocks xmlns:a="http://schemas.openxmlformats.org/drawingml/2006/main" noGrp="1"/>
          </p:cNvSpPr>
          <p:nvPr/>
        </p:nvSpPr>
        <p:spPr>
          <a:xfrm xmlns:a="http://schemas.openxmlformats.org/drawingml/2006/main">
            <a:off x="952500" y="3704463"/>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الهدف التجريبي بعد التأسيس: 6 طلبات قاعات مؤهلة شهريًا وعقدان منفذان، دون ضمان الإيراد.</a:t>
            </a:r>
          </a:p>
        </p:txBody>
      </p:sp>
      <p:sp>
        <p:nvSpPr>
          <p:cNvPr id="11" name="text-9">
            <a:extLst xmlns:a="http://schemas.openxmlformats.org/drawingml/2006/main">
              <a:ext uri="{FF2B5EF4-FFF2-40B4-BE49-F238E27FC236}">
                <a16:creationId xmlns:a16="http://schemas.microsoft.com/office/drawing/2014/main" id="{F2A48473-EA01-43C6-8AF2-A1C6D8611D6A}"/>
              </a:ext>
            </a:extLst>
          </p:cNvPr>
          <p:cNvSpPr>
            <a:spLocks xmlns:a="http://schemas.openxmlformats.org/drawingml/2006/main" noGrp="1"/>
          </p:cNvSpPr>
          <p:nvPr/>
        </p:nvSpPr>
        <p:spPr>
          <a:xfrm xmlns:a="http://schemas.openxmlformats.org/drawingml/2006/main">
            <a:off x="952500" y="4320159"/>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لكل نشاط رقم عرض ومصدر حجز وتكلفة تنفيذ؛ لا يُضاف عائده افتراضيًا لتعويض ضعف حملات الغرف.</a:t>
            </a:r>
          </a:p>
        </p:txBody>
      </p:sp>
    </p:spTree>
    <p:extLst>
      <p:ext uri="{BB962C8B-B14F-4D97-AF65-F5344CB8AC3E}">
        <p14:creationId xmlns:p14="http://schemas.microsoft.com/office/powerpoint/2010/main" val="748478600"/>
      </p:ext>
    </p:extLst>
  </p:cSld>
</p:sld>
</file>

<file path=ppt/slides/slide28.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BA608BFD-C4AB-452B-B84C-AB2B0A1E8EE7}"/>
              </a:ext>
            </a:extLst>
          </p:cNvPr>
          <p:cNvPicPr>
            <a:picLocks xmlns:a="http://schemas.openxmlformats.org/drawingml/2006/main" noChangeAspect="1"/>
          </p:cNvPicPr>
          <p:nvPr/>
        </p:nvPicPr>
        <p:blipFill>
          <a:blip xmlns:r="http://schemas.openxmlformats.org/officeDocument/2006/relationships" xmlns:a="http://schemas.openxmlformats.org/drawingml/2006/main" r:embed="Rbc1fe433d417464d"/>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CA369333-4238-4084-B540-39C38C437031}"/>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واتساب والحجوزات: إجراء موحد</a:t>
            </a:r>
          </a:p>
        </p:txBody>
      </p:sp>
      <p:sp>
        <p:nvSpPr>
          <p:cNvPr id="3" name="">
            <a:extLst xmlns:a="http://schemas.openxmlformats.org/drawingml/2006/main">
              <a:ext uri="{FF2B5EF4-FFF2-40B4-BE49-F238E27FC236}">
                <a16:creationId xmlns:a16="http://schemas.microsoft.com/office/drawing/2014/main" id="{D1B16FA2-08FB-453F-9707-E20B879C90BC}"/>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EBD46F9E-DEE1-4B3A-A203-7B3E9A0BDFE6}"/>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DDA336B2-96C1-4F44-8D93-E208A7BBB0FA}"/>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28</a:t>
            </a:r>
          </a:p>
        </p:txBody>
      </p:sp>
      <p:sp>
        <p:nvSpPr>
          <p:cNvPr id="6" name="text-4">
            <a:extLst xmlns:a="http://schemas.openxmlformats.org/drawingml/2006/main">
              <a:ext uri="{FF2B5EF4-FFF2-40B4-BE49-F238E27FC236}">
                <a16:creationId xmlns:a16="http://schemas.microsoft.com/office/drawing/2014/main" id="{BDDF8E3F-5AFC-4C20-AA44-B2DACAAC0DFC}"/>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3030B99E-08C6-431C-85BC-F3D4EA1EA00D}"/>
              </a:ext>
            </a:extLst>
          </p:cNvPr>
          <p:cNvSpPr>
            <a:spLocks xmlns:a="http://schemas.openxmlformats.org/drawingml/2006/main" noGrp="1"/>
          </p:cNvSpPr>
          <p:nvPr/>
        </p:nvSpPr>
        <p:spPr>
          <a:xfrm xmlns:a="http://schemas.openxmlformats.org/drawingml/2006/main">
            <a:off x="952500" y="1857375"/>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هدف خدمة مقترح: أول رد خلال 5 دقائق في ساعات التغطية المعلنة، مع مناوبة بديلة للاستقبال.</a:t>
            </a:r>
          </a:p>
        </p:txBody>
      </p:sp>
      <p:sp>
        <p:nvSpPr>
          <p:cNvPr id="8" name="text-6">
            <a:extLst xmlns:a="http://schemas.openxmlformats.org/drawingml/2006/main">
              <a:ext uri="{FF2B5EF4-FFF2-40B4-BE49-F238E27FC236}">
                <a16:creationId xmlns:a16="http://schemas.microsoft.com/office/drawing/2014/main" id="{CCBFEAA7-7651-4221-8DF1-A99E7690B592}"/>
              </a:ext>
            </a:extLst>
          </p:cNvPr>
          <p:cNvSpPr>
            <a:spLocks xmlns:a="http://schemas.openxmlformats.org/drawingml/2006/main" noGrp="1"/>
          </p:cNvSpPr>
          <p:nvPr/>
        </p:nvSpPr>
        <p:spPr>
          <a:xfrm xmlns:a="http://schemas.openxmlformats.org/drawingml/2006/main">
            <a:off x="952500" y="2473071"/>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أسئلة التأهيل: التواريخ، عدد البالغين والأطفال، الفئة، سبب الزيارة، والإفطار المطلوب.</a:t>
            </a:r>
          </a:p>
        </p:txBody>
      </p:sp>
      <p:sp>
        <p:nvSpPr>
          <p:cNvPr id="9" name="text-7">
            <a:extLst xmlns:a="http://schemas.openxmlformats.org/drawingml/2006/main">
              <a:ext uri="{FF2B5EF4-FFF2-40B4-BE49-F238E27FC236}">
                <a16:creationId xmlns:a16="http://schemas.microsoft.com/office/drawing/2014/main" id="{6D1BE0BC-067E-495B-B28E-9E717939C772}"/>
              </a:ext>
            </a:extLst>
          </p:cNvPr>
          <p:cNvSpPr>
            <a:spLocks xmlns:a="http://schemas.openxmlformats.org/drawingml/2006/main" noGrp="1"/>
          </p:cNvSpPr>
          <p:nvPr/>
        </p:nvSpPr>
        <p:spPr>
          <a:xfrm xmlns:a="http://schemas.openxmlformats.org/drawingml/2006/main">
            <a:off x="952500" y="3088767"/>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العرض يوضح الإجمالي والشروط وصلاحيته. يستخدم رابط دفع أو محركًا معتمدًا، ثم رقم تأكيد من النظام.</a:t>
            </a:r>
          </a:p>
        </p:txBody>
      </p:sp>
      <p:sp>
        <p:nvSpPr>
          <p:cNvPr id="10" name="text-8">
            <a:extLst xmlns:a="http://schemas.openxmlformats.org/drawingml/2006/main">
              <a:ext uri="{FF2B5EF4-FFF2-40B4-BE49-F238E27FC236}">
                <a16:creationId xmlns:a16="http://schemas.microsoft.com/office/drawing/2014/main" id="{0CBB80C7-6165-44B3-8F39-49D648F05E35}"/>
              </a:ext>
            </a:extLst>
          </p:cNvPr>
          <p:cNvSpPr>
            <a:spLocks xmlns:a="http://schemas.openxmlformats.org/drawingml/2006/main" noGrp="1"/>
          </p:cNvSpPr>
          <p:nvPr/>
        </p:nvSpPr>
        <p:spPr>
          <a:xfrm xmlns:a="http://schemas.openxmlformats.org/drawingml/2006/main">
            <a:off x="952500" y="3704463"/>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حالات المتابعة: جديد، مؤهل، عرض مرسل، مؤكد، مُقام، ملغى. تسجل أسباب فقد الحجز.</a:t>
            </a:r>
          </a:p>
        </p:txBody>
      </p:sp>
      <p:sp>
        <p:nvSpPr>
          <p:cNvPr id="11" name="text-9">
            <a:extLst xmlns:a="http://schemas.openxmlformats.org/drawingml/2006/main">
              <a:ext uri="{FF2B5EF4-FFF2-40B4-BE49-F238E27FC236}">
                <a16:creationId xmlns:a16="http://schemas.microsoft.com/office/drawing/2014/main" id="{743114C3-4143-4BB1-963C-7757FC598AF3}"/>
              </a:ext>
            </a:extLst>
          </p:cNvPr>
          <p:cNvSpPr>
            <a:spLocks xmlns:a="http://schemas.openxmlformats.org/drawingml/2006/main" noGrp="1"/>
          </p:cNvSpPr>
          <p:nvPr/>
        </p:nvSpPr>
        <p:spPr>
          <a:xfrm xmlns:a="http://schemas.openxmlformats.org/drawingml/2006/main">
            <a:off x="952500" y="4320159"/>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رسائل ما قبل الوصول وما بعد الإقامة والخدمات التسويقية تُفصل، مع إذن مناسب وإمكانية إيقاف التسويق.</a:t>
            </a:r>
          </a:p>
        </p:txBody>
      </p:sp>
    </p:spTree>
    <p:extLst>
      <p:ext uri="{BB962C8B-B14F-4D97-AF65-F5344CB8AC3E}">
        <p14:creationId xmlns:p14="http://schemas.microsoft.com/office/powerpoint/2010/main" val="1796587443"/>
      </p:ext>
    </p:extLst>
  </p:cSld>
</p:sld>
</file>

<file path=ppt/slides/slide29.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CECEDD53-E4EC-4A8C-928F-AEED028F75CA}"/>
              </a:ext>
            </a:extLst>
          </p:cNvPr>
          <p:cNvPicPr>
            <a:picLocks xmlns:a="http://schemas.openxmlformats.org/drawingml/2006/main" noChangeAspect="1"/>
          </p:cNvPicPr>
          <p:nvPr/>
        </p:nvPicPr>
        <p:blipFill>
          <a:blip xmlns:r="http://schemas.openxmlformats.org/officeDocument/2006/relationships" xmlns:a="http://schemas.openxmlformats.org/drawingml/2006/main" r:embed="Rf632720d9d1f40d6"/>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BD774F0-9FD6-43D3-B6EB-3A6BFF280B3D}"/>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إدارة السمعة وتحسين الخدمة</a:t>
            </a:r>
          </a:p>
        </p:txBody>
      </p:sp>
      <p:sp>
        <p:nvSpPr>
          <p:cNvPr id="3" name="">
            <a:extLst xmlns:a="http://schemas.openxmlformats.org/drawingml/2006/main">
              <a:ext uri="{FF2B5EF4-FFF2-40B4-BE49-F238E27FC236}">
                <a16:creationId xmlns:a16="http://schemas.microsoft.com/office/drawing/2014/main" id="{CD11FE23-2A67-484E-BD93-92FE23082B7D}"/>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E8D027B7-9B00-4E14-A82F-B2A9FFE3DF44}"/>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B009206F-5169-471B-92E6-3C2ACAE07105}"/>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29</a:t>
            </a:r>
          </a:p>
        </p:txBody>
      </p:sp>
      <p:sp>
        <p:nvSpPr>
          <p:cNvPr id="6" name="text-4">
            <a:extLst xmlns:a="http://schemas.openxmlformats.org/drawingml/2006/main">
              <a:ext uri="{FF2B5EF4-FFF2-40B4-BE49-F238E27FC236}">
                <a16:creationId xmlns:a16="http://schemas.microsoft.com/office/drawing/2014/main" id="{0C4B3FFB-6820-4C2F-8623-E9CC315BEA1B}"/>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S05</a:t>
            </a:r>
          </a:p>
        </p:txBody>
      </p:sp>
      <p:sp>
        <p:nvSpPr>
          <p:cNvPr id="7" name="text-5">
            <a:extLst xmlns:a="http://schemas.openxmlformats.org/drawingml/2006/main">
              <a:ext uri="{FF2B5EF4-FFF2-40B4-BE49-F238E27FC236}">
                <a16:creationId xmlns:a16="http://schemas.microsoft.com/office/drawing/2014/main" id="{E26BF693-C2C8-4CD0-BE1F-041C830FA146}"/>
              </a:ext>
            </a:extLst>
          </p:cNvPr>
          <p:cNvSpPr>
            <a:spLocks xmlns:a="http://schemas.openxmlformats.org/drawingml/2006/main" noGrp="1"/>
          </p:cNvSpPr>
          <p:nvPr/>
        </p:nvSpPr>
        <p:spPr>
          <a:xfrm xmlns:a="http://schemas.openxmlformats.org/drawingml/2006/main">
            <a:off x="952500" y="1857375"/>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تصنيف الملاحظات أسبوعيًا: غرفة، نظافة، استقبال، اتصال، إفطار، سياسات. تُحدد مسؤولية وموعد علاج.</a:t>
            </a:r>
          </a:p>
        </p:txBody>
      </p:sp>
      <p:sp>
        <p:nvSpPr>
          <p:cNvPr id="8" name="text-6">
            <a:extLst xmlns:a="http://schemas.openxmlformats.org/drawingml/2006/main">
              <a:ext uri="{FF2B5EF4-FFF2-40B4-BE49-F238E27FC236}">
                <a16:creationId xmlns:a16="http://schemas.microsoft.com/office/drawing/2014/main" id="{F1FAA935-6CC3-4537-A246-1AA7E48E09FC}"/>
              </a:ext>
            </a:extLst>
          </p:cNvPr>
          <p:cNvSpPr>
            <a:spLocks xmlns:a="http://schemas.openxmlformats.org/drawingml/2006/main" noGrp="1"/>
          </p:cNvSpPr>
          <p:nvPr/>
        </p:nvSpPr>
        <p:spPr>
          <a:xfrm xmlns:a="http://schemas.openxmlformats.org/drawingml/2006/main">
            <a:off x="952500" y="2473071"/>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هدف الرد على المراجعات خلال 48 ساعة، بنبرة شخصية وحل واضح دون كشف بيانات الضيف.</a:t>
            </a:r>
          </a:p>
        </p:txBody>
      </p:sp>
      <p:sp>
        <p:nvSpPr>
          <p:cNvPr id="9" name="text-7">
            <a:extLst xmlns:a="http://schemas.openxmlformats.org/drawingml/2006/main">
              <a:ext uri="{FF2B5EF4-FFF2-40B4-BE49-F238E27FC236}">
                <a16:creationId xmlns:a16="http://schemas.microsoft.com/office/drawing/2014/main" id="{3DA554F0-C0BD-428B-8C66-50AA2DB89BBD}"/>
              </a:ext>
            </a:extLst>
          </p:cNvPr>
          <p:cNvSpPr>
            <a:spLocks xmlns:a="http://schemas.openxmlformats.org/drawingml/2006/main" noGrp="1"/>
          </p:cNvSpPr>
          <p:nvPr/>
        </p:nvSpPr>
        <p:spPr>
          <a:xfrm xmlns:a="http://schemas.openxmlformats.org/drawingml/2006/main">
            <a:off x="952500" y="3088767"/>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طلب تقييم محايد بعد الإقامة من جميع الضيوف المؤهلين، دون شراء تقييمات أو ربط المكافأة بتقييم إيجابي.</a:t>
            </a:r>
          </a:p>
        </p:txBody>
      </p:sp>
      <p:sp>
        <p:nvSpPr>
          <p:cNvPr id="10" name="text-8">
            <a:extLst xmlns:a="http://schemas.openxmlformats.org/drawingml/2006/main">
              <a:ext uri="{FF2B5EF4-FFF2-40B4-BE49-F238E27FC236}">
                <a16:creationId xmlns:a16="http://schemas.microsoft.com/office/drawing/2014/main" id="{317FFDE6-3CDC-4FDA-9911-8C9FC9993407}"/>
              </a:ext>
            </a:extLst>
          </p:cNvPr>
          <p:cNvSpPr>
            <a:spLocks xmlns:a="http://schemas.openxmlformats.org/drawingml/2006/main" noGrp="1"/>
          </p:cNvSpPr>
          <p:nvPr/>
        </p:nvSpPr>
        <p:spPr>
          <a:xfrm xmlns:a="http://schemas.openxmlformats.org/drawingml/2006/main">
            <a:off x="952500" y="3704463"/>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مقارنة الشكاوى لكل 100 إقامة شهريًا، بدل الاكتفاء بمتوسط النجوم الذي يتأثر بعدد المراجعات.</a:t>
            </a:r>
          </a:p>
        </p:txBody>
      </p:sp>
      <p:sp>
        <p:nvSpPr>
          <p:cNvPr id="11" name="text-9">
            <a:extLst xmlns:a="http://schemas.openxmlformats.org/drawingml/2006/main">
              <a:ext uri="{FF2B5EF4-FFF2-40B4-BE49-F238E27FC236}">
                <a16:creationId xmlns:a16="http://schemas.microsoft.com/office/drawing/2014/main" id="{087DE5C3-394F-4844-8CDF-6E790D9BB60B}"/>
              </a:ext>
            </a:extLst>
          </p:cNvPr>
          <p:cNvSpPr>
            <a:spLocks xmlns:a="http://schemas.openxmlformats.org/drawingml/2006/main" noGrp="1"/>
          </p:cNvSpPr>
          <p:nvPr/>
        </p:nvSpPr>
        <p:spPr>
          <a:xfrm xmlns:a="http://schemas.openxmlformats.org/drawingml/2006/main">
            <a:off x="952500" y="4320159"/>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إغلاق المشكلة ومتابعة أثرها على الإلغاء والتكرار قبل زيادة وصول الإعلان.</a:t>
            </a:r>
          </a:p>
        </p:txBody>
      </p:sp>
    </p:spTree>
    <p:extLst>
      <p:ext uri="{BB962C8B-B14F-4D97-AF65-F5344CB8AC3E}">
        <p14:creationId xmlns:p14="http://schemas.microsoft.com/office/powerpoint/2010/main" val="333171368"/>
      </p:ext>
    </p:extLst>
  </p:cSld>
</p:sld>
</file>

<file path=ppt/slides/slide30.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483AA8E-A820-495A-B27C-ABE2C8626AF3}"/>
              </a:ext>
            </a:extLst>
          </p:cNvPr>
          <p:cNvPicPr>
            <a:picLocks xmlns:a="http://schemas.openxmlformats.org/drawingml/2006/main" noChangeAspect="1"/>
          </p:cNvPicPr>
          <p:nvPr/>
        </p:nvPicPr>
        <p:blipFill>
          <a:blip xmlns:r="http://schemas.openxmlformats.org/officeDocument/2006/relationships" xmlns:a="http://schemas.openxmlformats.org/drawingml/2006/main" r:embed="R6c9653bd837f48d9"/>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E2AE1A45-A1CA-478C-B775-4620001C66C3}"/>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لوحة القياس ومصادر البيانات</a:t>
            </a:r>
          </a:p>
        </p:txBody>
      </p:sp>
      <p:sp>
        <p:nvSpPr>
          <p:cNvPr id="3" name="">
            <a:extLst xmlns:a="http://schemas.openxmlformats.org/drawingml/2006/main">
              <a:ext uri="{FF2B5EF4-FFF2-40B4-BE49-F238E27FC236}">
                <a16:creationId xmlns:a16="http://schemas.microsoft.com/office/drawing/2014/main" id="{B3D9F8D7-9884-421B-9DF6-580E6E28386D}"/>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87FF39A3-09AC-4E3B-9DD0-96D6875BBA5B}"/>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1AE8CEDA-FCE5-4574-831D-787A67881592}"/>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30</a:t>
            </a:r>
          </a:p>
        </p:txBody>
      </p:sp>
      <p:sp>
        <p:nvSpPr>
          <p:cNvPr id="6" name="text-4">
            <a:extLst xmlns:a="http://schemas.openxmlformats.org/drawingml/2006/main">
              <a:ext uri="{FF2B5EF4-FFF2-40B4-BE49-F238E27FC236}">
                <a16:creationId xmlns:a16="http://schemas.microsoft.com/office/drawing/2014/main" id="{3FC23840-8A39-4C86-A3C8-1387943FD1A8}"/>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27E7D64D-90A0-4DED-A542-0F97F53E3009}"/>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المصدر والإيقاع</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التعريف</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المؤشر</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PMS، يومي وأسبوعي</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ليالٍ مُقامة ÷ ليالٍ متاحة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الإشغال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PMS والمالية، أسبوعي</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إيراد غرف صافي ÷ ليالٍ مباعة / متاحة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ADR وRevPAR</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PMS مع تعريف موحد، شهري</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ليالٍ مباشرة مُقامة ÷ جميع الليالي</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حصة المباشر</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المالية والحجوزات، شهري</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تكاليف القناة المخصصة ÷ حجوزات مُقامة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تكلفة اكتساب كاملة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مقارنة مماثلة واختبار، ربع سنوي</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مساهمة إضافية ناقص التسويق</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العائد الإضافي</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1427376219"/>
      </p:ext>
    </p:extLst>
  </p:cSld>
</p:sld>
</file>

<file path=ppt/slides/slide31.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75B77B44-3CA3-45D3-AED7-1396E2BA3657}"/>
              </a:ext>
            </a:extLst>
          </p:cNvPr>
          <p:cNvPicPr>
            <a:picLocks xmlns:a="http://schemas.openxmlformats.org/drawingml/2006/main" noChangeAspect="1"/>
          </p:cNvPicPr>
          <p:nvPr/>
        </p:nvPicPr>
        <p:blipFill>
          <a:blip xmlns:r="http://schemas.openxmlformats.org/officeDocument/2006/relationships" xmlns:a="http://schemas.openxmlformats.org/drawingml/2006/main" r:embed="R7a38193689174def"/>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9C66BEC9-2347-417F-8CD3-9FFE377D10E5}"/>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قمع إعلاني حسابي لا توقع مضمون</a:t>
            </a:r>
          </a:p>
        </p:txBody>
      </p:sp>
      <p:sp>
        <p:nvSpPr>
          <p:cNvPr id="3" name="">
            <a:extLst xmlns:a="http://schemas.openxmlformats.org/drawingml/2006/main">
              <a:ext uri="{FF2B5EF4-FFF2-40B4-BE49-F238E27FC236}">
                <a16:creationId xmlns:a16="http://schemas.microsoft.com/office/drawing/2014/main" id="{9520CEA1-1AC8-4369-9609-736E25AF60BC}"/>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19268464-6338-4639-8FB7-8127C77DE079}"/>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3AD7878E-DAAB-4F50-806D-193C50C6F81F}"/>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31</a:t>
            </a:r>
          </a:p>
        </p:txBody>
      </p:sp>
      <p:sp>
        <p:nvSpPr>
          <p:cNvPr id="6" name="text-4">
            <a:extLst xmlns:a="http://schemas.openxmlformats.org/drawingml/2006/main">
              <a:ext uri="{FF2B5EF4-FFF2-40B4-BE49-F238E27FC236}">
                <a16:creationId xmlns:a16="http://schemas.microsoft.com/office/drawing/2014/main" id="{577BDF29-24E2-447A-B98E-E781D13D6FCB}"/>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6CF8461F-3A38-451A-8DDE-85E57A445264}"/>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816429">
                <a:tc>
                  <a:txBody>
                    <a:bodyPr wrap="none" lIns="133350" tIns="38100" rIns="133350" bIns="38100"/>
                    <a:lstStyle/>
                    <a:p>
                      <a:pPr algn="r" rtl="1"/>
                      <a:r>
                        <a:rPr sz="2100" b="1" lang="ar-SA">
                          <a:solidFill>
                            <a:srgbClr val="FFFFFF"/>
                          </a:solidFill>
                          <a:latin typeface="Cairo"/>
                          <a:ea typeface="Cairo"/>
                          <a:cs typeface="Cairo"/>
                        </a:rPr>
                        <a:t>الحساب</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الافتراض الشهري</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المرحلة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816429">
                <a:tc>
                  <a:txBody>
                    <a:bodyPr wrap="none" lIns="133350" tIns="38100" rIns="133350" bIns="38100"/>
                    <a:lstStyle/>
                    <a:p>
                      <a:pPr algn="r" rtl="1"/>
                      <a:r>
                        <a:rPr sz="1875" b="0" lang="ar-SA">
                          <a:solidFill>
                            <a:srgbClr val="242323"/>
                          </a:solidFill>
                          <a:latin typeface="Cairo"/>
                          <a:ea typeface="Cairo"/>
                          <a:cs typeface="Cairo"/>
                        </a:rPr>
                        <a:t>سقف الاختبار</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16,000 ريال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وسائط مدفوعة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816429">
                <a:tc>
                  <a:txBody>
                    <a:bodyPr wrap="none" lIns="133350" tIns="38100" rIns="133350" bIns="38100"/>
                    <a:lstStyle/>
                    <a:p>
                      <a:pPr algn="r" rtl="1"/>
                      <a:r>
                        <a:rPr sz="1875" b="0" lang="ar-SA">
                          <a:solidFill>
                            <a:srgbClr val="242323"/>
                          </a:solidFill>
                          <a:latin typeface="Cairo"/>
                          <a:ea typeface="Cairo"/>
                          <a:cs typeface="Cairo"/>
                        </a:rPr>
                        <a:t>4,000 زيارة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4 ريالات للنقرة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نقرة / زيارة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816429">
                <a:tc>
                  <a:txBody>
                    <a:bodyPr wrap="none" lIns="133350" tIns="38100" rIns="133350" bIns="38100"/>
                    <a:lstStyle/>
                    <a:p>
                      <a:pPr algn="r" rtl="1"/>
                      <a:r>
                        <a:rPr sz="1875" b="0" lang="ar-SA">
                          <a:solidFill>
                            <a:srgbClr val="242323"/>
                          </a:solidFill>
                          <a:latin typeface="Cairo"/>
                          <a:ea typeface="Cairo"/>
                          <a:cs typeface="Cairo"/>
                        </a:rPr>
                        <a:t>120 حجزًا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تحويل 3%</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حجز مؤكد</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816429">
                <a:tc>
                  <a:txBody>
                    <a:bodyPr wrap="none" lIns="133350" tIns="38100" rIns="133350" bIns="38100"/>
                    <a:lstStyle/>
                    <a:p>
                      <a:pPr algn="r" rtl="1"/>
                      <a:r>
                        <a:rPr sz="1875" b="0" lang="ar-SA">
                          <a:solidFill>
                            <a:srgbClr val="242323"/>
                          </a:solidFill>
                          <a:latin typeface="Cairo"/>
                          <a:ea typeface="Cairo"/>
                          <a:cs typeface="Cairo"/>
                        </a:rPr>
                        <a:t>108 حجوزات مُقامة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إلغاء 10%</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حجز مُقام</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816429">
                <a:tc>
                  <a:txBody>
                    <a:bodyPr wrap="none" lIns="133350" tIns="38100" rIns="133350" bIns="38100"/>
                    <a:lstStyle/>
                    <a:p>
                      <a:pPr algn="r" rtl="1"/>
                      <a:r>
                        <a:rPr sz="1875" b="0" lang="ar-SA">
                          <a:solidFill>
                            <a:srgbClr val="242323"/>
                          </a:solidFill>
                          <a:latin typeface="Cairo"/>
                          <a:ea typeface="Cairo"/>
                          <a:cs typeface="Cairo"/>
                        </a:rPr>
                        <a:t>90,720 ريالًا صافيًا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ليلتان × 420 ريالًا</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إيراد منسوب</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816429">
                <a:tc>
                  <a:txBody>
                    <a:bodyPr wrap="none" lIns="133350" tIns="38100" rIns="133350" bIns="38100"/>
                    <a:lstStyle/>
                    <a:p>
                      <a:pPr algn="r" rtl="1"/>
                      <a:r>
                        <a:rPr sz="1875" b="0" lang="ar-SA">
                          <a:solidFill>
                            <a:srgbClr val="242323"/>
                          </a:solidFill>
                          <a:latin typeface="Cairo"/>
                          <a:ea typeface="Cairo"/>
                          <a:cs typeface="Cairo"/>
                        </a:rPr>
                        <a:t>5.67 مرة إيراد ÷ وسائط</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148 ريالًا وسائط للحجز</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تكلفة / ROAS</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bl>
          </a:graphicData>
        </a:graphic>
      </p:graphicFrame>
    </p:spTree>
    <p:extLst>
      <p:ext uri="{BB962C8B-B14F-4D97-AF65-F5344CB8AC3E}">
        <p14:creationId xmlns:p14="http://schemas.microsoft.com/office/powerpoint/2010/main" val="6322061"/>
      </p:ext>
    </p:extLst>
  </p:cSld>
</p:sld>
</file>

<file path=ppt/slides/slide32.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57AEC21-A10D-4E95-8CA9-3B77374319C2}"/>
              </a:ext>
            </a:extLst>
          </p:cNvPr>
          <p:cNvPicPr>
            <a:picLocks xmlns:a="http://schemas.openxmlformats.org/drawingml/2006/main" noChangeAspect="1"/>
          </p:cNvPicPr>
          <p:nvPr/>
        </p:nvPicPr>
        <p:blipFill>
          <a:blip xmlns:r="http://schemas.openxmlformats.org/officeDocument/2006/relationships" xmlns:a="http://schemas.openxmlformats.org/drawingml/2006/main" r:embed="R9a82e22e03f94398"/>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27CE0291-17A6-4B7A-8B0C-0B156E54E6AB}"/>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اقتصاد الحجز والحد الأقصى للاكتساب</a:t>
            </a:r>
          </a:p>
        </p:txBody>
      </p:sp>
      <p:sp>
        <p:nvSpPr>
          <p:cNvPr id="3" name="">
            <a:extLst xmlns:a="http://schemas.openxmlformats.org/drawingml/2006/main">
              <a:ext uri="{FF2B5EF4-FFF2-40B4-BE49-F238E27FC236}">
                <a16:creationId xmlns:a16="http://schemas.microsoft.com/office/drawing/2014/main" id="{886CC845-2CD6-4A0E-9E68-EED8D17652C6}"/>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24EBF0C4-EA09-4E91-9E1D-128A88DFB95E}"/>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0398CFB8-8655-4087-A484-C356A475DE42}"/>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32</a:t>
            </a:r>
          </a:p>
        </p:txBody>
      </p:sp>
      <p:sp>
        <p:nvSpPr>
          <p:cNvPr id="6" name="text-4">
            <a:extLst xmlns:a="http://schemas.openxmlformats.org/drawingml/2006/main">
              <a:ext uri="{FF2B5EF4-FFF2-40B4-BE49-F238E27FC236}">
                <a16:creationId xmlns:a16="http://schemas.microsoft.com/office/drawing/2014/main" id="{A6DF3C3A-DF04-45A1-A407-F1F14A0A5662}"/>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69FE0CE7-3851-4373-8FD7-09C0403D714B}"/>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816429">
                <a:tc>
                  <a:txBody>
                    <a:bodyPr wrap="none" lIns="133350" tIns="38100" rIns="133350" bIns="38100"/>
                    <a:lstStyle/>
                    <a:p>
                      <a:pPr algn="r" rtl="1"/>
                      <a:r>
                        <a:rPr sz="2100" b="1" lang="ar-SA">
                          <a:solidFill>
                            <a:srgbClr val="FFFFFF"/>
                          </a:solidFill>
                          <a:latin typeface="Cairo"/>
                          <a:ea typeface="Cairo"/>
                          <a:cs typeface="Cairo"/>
                        </a:rPr>
                        <a:t>النتيجة</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قيمة افتراضية للحجز</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البند</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816429">
                <a:tc>
                  <a:txBody>
                    <a:bodyPr wrap="none" lIns="133350" tIns="38100" rIns="133350" bIns="38100"/>
                    <a:lstStyle/>
                    <a:p>
                      <a:pPr algn="r" rtl="1"/>
                      <a:r>
                        <a:rPr sz="1875" b="0" lang="ar-SA">
                          <a:solidFill>
                            <a:srgbClr val="242323"/>
                          </a:solidFill>
                          <a:latin typeface="Cairo"/>
                          <a:ea typeface="Cairo"/>
                          <a:cs typeface="Cairo"/>
                        </a:rPr>
                        <a:t>840 ريالًا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420 × ليلتين</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إيراد الغرف الصافي</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816429">
                <a:tc>
                  <a:txBody>
                    <a:bodyPr wrap="none" lIns="133350" tIns="38100" rIns="133350" bIns="38100"/>
                    <a:lstStyle/>
                    <a:p>
                      <a:pPr algn="r" rtl="1"/>
                      <a:r>
                        <a:rPr sz="1875" b="0" lang="ar-SA">
                          <a:solidFill>
                            <a:srgbClr val="242323"/>
                          </a:solidFill>
                          <a:latin typeface="Cairo"/>
                          <a:ea typeface="Cairo"/>
                          <a:cs typeface="Cairo"/>
                        </a:rPr>
                        <a:t>235.20 ريالًا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28% من الإيراد</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تشغيل متغير</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816429">
                <a:tc>
                  <a:txBody>
                    <a:bodyPr wrap="none" lIns="133350" tIns="38100" rIns="133350" bIns="38100"/>
                    <a:lstStyle/>
                    <a:p>
                      <a:pPr algn="r" rtl="1"/>
                      <a:r>
                        <a:rPr sz="1875" b="0" lang="ar-SA">
                          <a:solidFill>
                            <a:srgbClr val="242323"/>
                          </a:solidFill>
                          <a:latin typeface="Cairo"/>
                          <a:ea typeface="Cairo"/>
                          <a:cs typeface="Cairo"/>
                        </a:rPr>
                        <a:t>25.20 ريالًا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3% من الإيراد</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دفع / حجز مباشر</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816429">
                <a:tc>
                  <a:txBody>
                    <a:bodyPr wrap="none" lIns="133350" tIns="38100" rIns="133350" bIns="38100"/>
                    <a:lstStyle/>
                    <a:p>
                      <a:pPr algn="r" rtl="1"/>
                      <a:r>
                        <a:rPr sz="1875" b="0" lang="ar-SA">
                          <a:solidFill>
                            <a:srgbClr val="242323"/>
                          </a:solidFill>
                          <a:latin typeface="Cairo"/>
                          <a:ea typeface="Cairo"/>
                          <a:cs typeface="Cairo"/>
                        </a:rPr>
                        <a:t>579.60 ريالًا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840 ناقص 260.40</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مساهمة قبل التسويق</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816429">
                <a:tc>
                  <a:txBody>
                    <a:bodyPr wrap="none" lIns="133350" tIns="38100" rIns="133350" bIns="38100"/>
                    <a:lstStyle/>
                    <a:p>
                      <a:pPr algn="r" rtl="1"/>
                      <a:r>
                        <a:rPr sz="1875" b="0" lang="ar-SA">
                          <a:solidFill>
                            <a:srgbClr val="242323"/>
                          </a:solidFill>
                          <a:latin typeface="Cairo"/>
                          <a:ea typeface="Cairo"/>
                          <a:cs typeface="Cairo"/>
                        </a:rPr>
                        <a:t>يبقي 329.60 ريالًا قبل الثابت</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250 ريالًا للحجز المُقام</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سقف اكتساب كامل مستهدف</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816429">
                <a:tc>
                  <a:txBody>
                    <a:bodyPr wrap="none" lIns="133350" tIns="38100" rIns="133350" bIns="38100"/>
                    <a:lstStyle/>
                    <a:p>
                      <a:pPr algn="r" rtl="1"/>
                      <a:r>
                        <a:rPr sz="1875" b="0" lang="ar-SA">
                          <a:solidFill>
                            <a:srgbClr val="242323"/>
                          </a:solidFill>
                          <a:latin typeface="Cairo"/>
                          <a:ea typeface="Cairo"/>
                          <a:cs typeface="Cairo"/>
                        </a:rPr>
                        <a:t>295.37 ريالًا؛ أعلى من الهدف</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31,900 ÷ 108</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كلفة كاملة عند 108 حجوزات</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bl>
          </a:graphicData>
        </a:graphic>
      </p:graphicFrame>
    </p:spTree>
    <p:extLst>
      <p:ext uri="{BB962C8B-B14F-4D97-AF65-F5344CB8AC3E}">
        <p14:creationId xmlns:p14="http://schemas.microsoft.com/office/powerpoint/2010/main" val="346576771"/>
      </p:ext>
    </p:extLst>
  </p:cSld>
</p:sld>
</file>

<file path=ppt/slides/slide33.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5A2FC228-07BF-4DD9-A918-BB446637DC3A}"/>
              </a:ext>
            </a:extLst>
          </p:cNvPr>
          <p:cNvPicPr>
            <a:picLocks xmlns:a="http://schemas.openxmlformats.org/drawingml/2006/main" noChangeAspect="1"/>
          </p:cNvPicPr>
          <p:nvPr/>
        </p:nvPicPr>
        <p:blipFill>
          <a:blip xmlns:r="http://schemas.openxmlformats.org/officeDocument/2006/relationships" xmlns:a="http://schemas.openxmlformats.org/drawingml/2006/main" r:embed="R614fb0c8d8284794"/>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C3904AFE-48DE-4EA5-845A-F14F0949A311}"/>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ميزانية التشغيل الشهرية المقترحة</a:t>
            </a:r>
          </a:p>
        </p:txBody>
      </p:sp>
      <p:sp>
        <p:nvSpPr>
          <p:cNvPr id="3" name="">
            <a:extLst xmlns:a="http://schemas.openxmlformats.org/drawingml/2006/main">
              <a:ext uri="{FF2B5EF4-FFF2-40B4-BE49-F238E27FC236}">
                <a16:creationId xmlns:a16="http://schemas.microsoft.com/office/drawing/2014/main" id="{DD9845C0-8986-402D-9D70-BDD940DCE7C8}"/>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2B3538C0-E55D-4304-96D8-09CB4B5603EA}"/>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BF6B7F27-F00A-4F9D-9A26-7B33F1B496EC}"/>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33</a:t>
            </a:r>
          </a:p>
        </p:txBody>
      </p:sp>
      <p:sp>
        <p:nvSpPr>
          <p:cNvPr id="6" name="text-4">
            <a:extLst xmlns:a="http://schemas.openxmlformats.org/drawingml/2006/main">
              <a:ext uri="{FF2B5EF4-FFF2-40B4-BE49-F238E27FC236}">
                <a16:creationId xmlns:a16="http://schemas.microsoft.com/office/drawing/2014/main" id="{65B96607-7B6A-4609-8001-060488EB13A8}"/>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95861857-02C1-43E9-8AB0-B547A59A9889}"/>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635000">
                <a:tc>
                  <a:txBody>
                    <a:bodyPr wrap="none" lIns="133350" tIns="38100" rIns="133350" bIns="38100"/>
                    <a:lstStyle/>
                    <a:p>
                      <a:pPr algn="r" rtl="1"/>
                      <a:r>
                        <a:rPr sz="2100" b="1" lang="ar-SA">
                          <a:solidFill>
                            <a:srgbClr val="FFFFFF"/>
                          </a:solidFill>
                          <a:latin typeface="Cairo"/>
                          <a:ea typeface="Cairo"/>
                          <a:cs typeface="Cairo"/>
                        </a:rPr>
                        <a:t>نطاق العمل</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ريال / شهر</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البند</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635000">
                <a:tc>
                  <a:txBody>
                    <a:bodyPr wrap="none" lIns="133350" tIns="38100" rIns="133350" bIns="38100"/>
                    <a:lstStyle/>
                    <a:p>
                      <a:pPr algn="r" rtl="1"/>
                      <a:r>
                        <a:rPr sz="1875" b="0" lang="ar-SA">
                          <a:solidFill>
                            <a:srgbClr val="242323"/>
                          </a:solidFill>
                          <a:latin typeface="Cairo"/>
                          <a:ea typeface="Cairo"/>
                          <a:cs typeface="Cairo"/>
                        </a:rPr>
                        <a:t>Google وMeta وSnap وTikTok</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16,000</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شراء الوسائط</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635000">
                <a:tc>
                  <a:txBody>
                    <a:bodyPr wrap="none" lIns="133350" tIns="38100" rIns="133350" bIns="38100"/>
                    <a:lstStyle/>
                    <a:p>
                      <a:pPr algn="r" rtl="1"/>
                      <a:r>
                        <a:rPr sz="1875" b="0" lang="ar-SA">
                          <a:solidFill>
                            <a:srgbClr val="242323"/>
                          </a:solidFill>
                          <a:latin typeface="Cairo"/>
                          <a:ea typeface="Cairo"/>
                          <a:cs typeface="Cairo"/>
                        </a:rPr>
                        <a:t>إعداد وتحسين وتقرير أسبوعي</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5,000</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إدارة الحملات والتحليل</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635000">
                <a:tc>
                  <a:txBody>
                    <a:bodyPr wrap="none" lIns="133350" tIns="38100" rIns="133350" bIns="38100"/>
                    <a:lstStyle/>
                    <a:p>
                      <a:pPr algn="r" rtl="1"/>
                      <a:r>
                        <a:rPr sz="1875" b="0" lang="ar-SA">
                          <a:solidFill>
                            <a:srgbClr val="242323"/>
                          </a:solidFill>
                          <a:latin typeface="Cairo"/>
                          <a:ea typeface="Cairo"/>
                          <a:cs typeface="Cairo"/>
                        </a:rPr>
                        <a:t>8 فيديو + 8 صور + قصص</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4,000</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محتوى وتصميم وتصوير خفيف</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635000">
                <a:tc>
                  <a:txBody>
                    <a:bodyPr wrap="none" lIns="133350" tIns="38100" rIns="133350" bIns="38100"/>
                    <a:lstStyle/>
                    <a:p>
                      <a:pPr algn="r" rtl="1"/>
                      <a:r>
                        <a:rPr sz="1875" b="0" lang="ar-SA">
                          <a:solidFill>
                            <a:srgbClr val="242323"/>
                          </a:solidFill>
                          <a:latin typeface="Cairo"/>
                          <a:ea typeface="Cairo"/>
                          <a:cs typeface="Cairo"/>
                        </a:rPr>
                        <a:t>حل خفيف ورسوم ضمن سقف</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1,000</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أدوات CRM وقياس</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635000">
                <a:tc>
                  <a:txBody>
                    <a:bodyPr wrap="none" lIns="133350" tIns="38100" rIns="133350" bIns="38100"/>
                    <a:lstStyle/>
                    <a:p>
                      <a:pPr algn="r" rtl="1"/>
                      <a:r>
                        <a:rPr sz="1875" b="0" lang="ar-SA">
                          <a:solidFill>
                            <a:srgbClr val="242323"/>
                          </a:solidFill>
                          <a:latin typeface="Cairo"/>
                          <a:ea typeface="Cairo"/>
                          <a:cs typeface="Cairo"/>
                        </a:rPr>
                        <a:t>تنقل وضيافة ومطبوعات</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2,000</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مبيعات شركات وزيارات</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635000">
                <a:tc>
                  <a:txBody>
                    <a:bodyPr wrap="none" lIns="133350" tIns="38100" rIns="133350" bIns="38100"/>
                    <a:lstStyle/>
                    <a:p>
                      <a:pPr algn="r" rtl="1"/>
                      <a:r>
                        <a:rPr sz="1875" b="0" lang="ar-SA">
                          <a:solidFill>
                            <a:srgbClr val="242323"/>
                          </a:solidFill>
                          <a:latin typeface="Cairo"/>
                          <a:ea typeface="Cairo"/>
                          <a:cs typeface="Cairo"/>
                        </a:rPr>
                        <a:t>متوسط مخصص لا عقد شهري ثابت</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1,000</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صانع محتوى محلي</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635000">
                <a:tc>
                  <a:txBody>
                    <a:bodyPr wrap="none" lIns="133350" tIns="38100" rIns="133350" bIns="38100"/>
                    <a:lstStyle/>
                    <a:p>
                      <a:pPr algn="r" rtl="1"/>
                      <a:r>
                        <a:rPr sz="1875" b="0" lang="ar-SA">
                          <a:solidFill>
                            <a:srgbClr val="242323"/>
                          </a:solidFill>
                          <a:latin typeface="Cairo"/>
                          <a:ea typeface="Cairo"/>
                          <a:cs typeface="Cairo"/>
                        </a:rPr>
                        <a:t>يُصرف بموافقة وحاجة مثبتة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2,900</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احتياطي 10%</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635000">
                <a:tc>
                  <a:txBody>
                    <a:bodyPr wrap="none" lIns="133350" tIns="38100" rIns="133350" bIns="38100"/>
                    <a:lstStyle/>
                    <a:p>
                      <a:pPr algn="r" rtl="1"/>
                      <a:r>
                        <a:rPr sz="1875" b="0" lang="ar-SA">
                          <a:solidFill>
                            <a:srgbClr val="242323"/>
                          </a:solidFill>
                          <a:latin typeface="Cairo"/>
                          <a:ea typeface="Cairo"/>
                          <a:cs typeface="Cairo"/>
                        </a:rPr>
                        <a:t>سقف قبل ضريبة القيمة المضافة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31,900</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الإجمالي</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bl>
          </a:graphicData>
        </a:graphic>
      </p:graphicFrame>
    </p:spTree>
    <p:extLst>
      <p:ext uri="{BB962C8B-B14F-4D97-AF65-F5344CB8AC3E}">
        <p14:creationId xmlns:p14="http://schemas.microsoft.com/office/powerpoint/2010/main" val="1372835721"/>
      </p:ext>
    </p:extLst>
  </p:cSld>
</p:sld>
</file>

<file path=ppt/slides/slide34.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64D3168-C180-4884-AF99-07916A2B9529}"/>
              </a:ext>
            </a:extLst>
          </p:cNvPr>
          <p:cNvPicPr>
            <a:picLocks xmlns:a="http://schemas.openxmlformats.org/drawingml/2006/main" noChangeAspect="1"/>
          </p:cNvPicPr>
          <p:nvPr/>
        </p:nvPicPr>
        <p:blipFill>
          <a:blip xmlns:r="http://schemas.openxmlformats.org/officeDocument/2006/relationships" xmlns:a="http://schemas.openxmlformats.org/drawingml/2006/main" r:embed="Rdc346daa536f4088"/>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E93D195-EA73-4055-9E46-E2E291052868}"/>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التأسيس والبدائل المالية</a:t>
            </a:r>
          </a:p>
        </p:txBody>
      </p:sp>
      <p:sp>
        <p:nvSpPr>
          <p:cNvPr id="3" name="">
            <a:extLst xmlns:a="http://schemas.openxmlformats.org/drawingml/2006/main">
              <a:ext uri="{FF2B5EF4-FFF2-40B4-BE49-F238E27FC236}">
                <a16:creationId xmlns:a16="http://schemas.microsoft.com/office/drawing/2014/main" id="{0958270F-E439-4B6D-ADCA-129EE76DF4DE}"/>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C08306AF-0FE7-47D1-B277-AC89AB05D45C}"/>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FB97FEF1-B49A-4B56-B7FB-D7433729CC8F}"/>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34</a:t>
            </a:r>
          </a:p>
        </p:txBody>
      </p:sp>
      <p:sp>
        <p:nvSpPr>
          <p:cNvPr id="6" name="text-4">
            <a:extLst xmlns:a="http://schemas.openxmlformats.org/drawingml/2006/main">
              <a:ext uri="{FF2B5EF4-FFF2-40B4-BE49-F238E27FC236}">
                <a16:creationId xmlns:a16="http://schemas.microsoft.com/office/drawing/2014/main" id="{751E9D52-1F1C-4FE9-B01F-BBF4F3FE08BF}"/>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B07A2D8B-B2C2-40EB-8142-58F1F6303486}"/>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سقف السنة قبل الضريبة</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التأسيس + التشغيل الشهري</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المسار</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238,400 ريال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14,000 + 18,700 × 12</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اقتصادي</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406,800 ريال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24,000 + 31,900 × 12</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أساسي موصى به</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558,000 ريال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30,000 + 44,000 × 12</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توسع مشروط</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قياس 4,000 / بيانات 2,000 / بيع 2,000</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تصوير 10,000 / صفحة 6,000</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تأسيس الأساسي</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119,700 ريال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24,000 + 31,900 × 3</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أول 90 يومًا أساسي</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1816210513"/>
      </p:ext>
    </p:extLst>
  </p:cSld>
</p:sld>
</file>

<file path=ppt/slides/slide35.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3272F9C6-3E85-4EA3-B3DA-E3A7832211C9}"/>
              </a:ext>
            </a:extLst>
          </p:cNvPr>
          <p:cNvPicPr>
            <a:picLocks xmlns:a="http://schemas.openxmlformats.org/drawingml/2006/main" noChangeAspect="1"/>
          </p:cNvPicPr>
          <p:nvPr/>
        </p:nvPicPr>
        <p:blipFill>
          <a:blip xmlns:r="http://schemas.openxmlformats.org/officeDocument/2006/relationships" xmlns:a="http://schemas.openxmlformats.org/drawingml/2006/main" r:embed="R86f4973594b640b3"/>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25FE7368-4A14-484E-95E4-CF0571E6BF8C}"/>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تدفق الصرف السنوي في المسار الأساسي</a:t>
            </a:r>
          </a:p>
        </p:txBody>
      </p:sp>
      <p:sp>
        <p:nvSpPr>
          <p:cNvPr id="3" name="">
            <a:extLst xmlns:a="http://schemas.openxmlformats.org/drawingml/2006/main">
              <a:ext uri="{FF2B5EF4-FFF2-40B4-BE49-F238E27FC236}">
                <a16:creationId xmlns:a16="http://schemas.microsoft.com/office/drawing/2014/main" id="{30D0FD17-8099-46D5-B1FF-100CFE0860C5}"/>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5D513832-FCC9-4C21-937F-0F9F9D31AC7F}"/>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0C115A7D-A48B-4E71-B486-6F7D7EAF126A}"/>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35</a:t>
            </a:r>
          </a:p>
        </p:txBody>
      </p:sp>
      <p:sp>
        <p:nvSpPr>
          <p:cNvPr id="6" name="text-4">
            <a:extLst xmlns:a="http://schemas.openxmlformats.org/drawingml/2006/main">
              <a:ext uri="{FF2B5EF4-FFF2-40B4-BE49-F238E27FC236}">
                <a16:creationId xmlns:a16="http://schemas.microsoft.com/office/drawing/2014/main" id="{C63409DA-E083-488F-9F86-F68A0D6AD48A}"/>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S14</a:t>
            </a:r>
          </a:p>
        </p:txBody>
      </p:sp>
      <p:graphicFrame>
        <p:nvGraphicFramePr>
          <p:cNvPr id="7" name="Chart">
            <a:extLst xmlns:a="http://schemas.openxmlformats.org/drawingml/2006/main">
              <a:ext uri="{FF2B5EF4-FFF2-40B4-BE49-F238E27FC236}">
                <a16:creationId xmlns:a16="http://schemas.microsoft.com/office/drawing/2014/main" id="{7491DC06-5CCF-4916-A863-B41284B4C506}"/>
              </a:ext>
            </a:extLst>
          </p:cNvPr>
          <p:cNvGraphicFramePr/>
          <p:nvPr/>
        </p:nvGraphicFramePr>
        <p:xfrm>
          <a:off xmlns:a="http://schemas.openxmlformats.org/drawingml/2006/main" x="609600" y="2286000"/>
          <a:ext xmlns:a="http://schemas.openxmlformats.org/drawingml/2006/main" cx="8620125" cy="4857750"/>
        </p:xfrm>
        <a:graphic xmlns:a="http://schemas.openxmlformats.org/drawingml/2006/main">
          <a:graphicData uri="http://schemas.openxmlformats.org/drawingml/2006/chart">
            <c:chart xmlns:r="http://schemas.openxmlformats.org/officeDocument/2006/relationships" xmlns:c="http://schemas.openxmlformats.org/drawingml/2006/chart" r:id="Rbc94610a84704a85"/>
          </a:graphicData>
        </a:graphic>
      </p:graphicFrame>
      <p:sp>
        <p:nvSpPr>
          <p:cNvPr id="8" name="text-5">
            <a:extLst xmlns:a="http://schemas.openxmlformats.org/drawingml/2006/main">
              <a:ext uri="{FF2B5EF4-FFF2-40B4-BE49-F238E27FC236}">
                <a16:creationId xmlns:a16="http://schemas.microsoft.com/office/drawing/2014/main" id="{133B93F4-856E-4D85-863A-5ED15E37F605}"/>
              </a:ext>
            </a:extLst>
          </p:cNvPr>
          <p:cNvSpPr>
            <a:spLocks xmlns:a="http://schemas.openxmlformats.org/drawingml/2006/main" noGrp="1"/>
          </p:cNvSpPr>
          <p:nvPr/>
        </p:nvSpPr>
        <p:spPr>
          <a:xfrm xmlns:a="http://schemas.openxmlformats.org/drawingml/2006/main">
            <a:off x="609600" y="1762125"/>
            <a:ext cx="8620125"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800" b="0">
                <a:solidFill>
                  <a:srgbClr val="64605A"/>
                </a:solidFill>
                <a:latin typeface="Cairo"/>
                <a:ea typeface="Cairo"/>
                <a:cs typeface="Cairo"/>
              </a:defRPr>
            </a:defPPr>
          </a:lstStyle>
          <a:p xmlns:a="http://schemas.openxmlformats.org/drawingml/2006/main">
            <a:pPr algn="r" rtl="1">
              <a:defRPr sz="1800" b="0">
                <a:solidFill>
                  <a:srgbClr val="64605A"/>
                </a:solidFill>
                <a:latin typeface="Cairo"/>
                <a:ea typeface="Cairo"/>
                <a:cs typeface="Cairo"/>
              </a:defRPr>
            </a:pPr>
            <a:r>
              <a:rPr sz="1800" b="0" lang="ar-SA">
                <a:solidFill>
                  <a:srgbClr val="64605A"/>
                </a:solidFill>
                <a:latin typeface="Cairo"/>
                <a:ea typeface="Cairo"/>
                <a:cs typeface="Cairo"/>
              </a:rPr>
              <a:t>ألف ريال قبل الضريبة</a:t>
            </a:r>
          </a:p>
        </p:txBody>
      </p:sp>
      <p:sp>
        <p:nvSpPr>
          <p:cNvPr id="9" name="text-6">
            <a:extLst xmlns:a="http://schemas.openxmlformats.org/drawingml/2006/main">
              <a:ext uri="{FF2B5EF4-FFF2-40B4-BE49-F238E27FC236}">
                <a16:creationId xmlns:a16="http://schemas.microsoft.com/office/drawing/2014/main" id="{7466443F-FA4D-49C3-A5B4-6E344720CF46}"/>
              </a:ext>
            </a:extLst>
          </p:cNvPr>
          <p:cNvSpPr>
            <a:spLocks xmlns:a="http://schemas.openxmlformats.org/drawingml/2006/main" noGrp="1"/>
          </p:cNvSpPr>
          <p:nvPr/>
        </p:nvSpPr>
        <p:spPr>
          <a:xfrm xmlns:a="http://schemas.openxmlformats.org/drawingml/2006/main">
            <a:off x="9715500" y="1866900"/>
            <a:ext cx="4857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550" b="1">
                <a:solidFill>
                  <a:srgbClr val="A81927"/>
                </a:solidFill>
                <a:latin typeface="Cairo"/>
                <a:ea typeface="Cairo"/>
                <a:cs typeface="Cairo"/>
              </a:defRPr>
            </a:defPPr>
          </a:lstStyle>
          <a:p xmlns:a="http://schemas.openxmlformats.org/drawingml/2006/main">
            <a:pPr algn="r" rtl="1">
              <a:defRPr sz="2550" b="1">
                <a:solidFill>
                  <a:srgbClr val="A81927"/>
                </a:solidFill>
                <a:latin typeface="Cairo"/>
                <a:ea typeface="Cairo"/>
                <a:cs typeface="Cairo"/>
              </a:defRPr>
            </a:pPr>
            <a:r>
              <a:rPr sz="2550" b="1" lang="ar-SA">
                <a:solidFill>
                  <a:srgbClr val="A81927"/>
                </a:solidFill>
                <a:latin typeface="Cairo"/>
                <a:ea typeface="Cairo"/>
                <a:cs typeface="Cairo"/>
              </a:rPr>
              <a:t>406,800 ريال سنويًا • 31,900 ريال</a:t>
            </a:r>
          </a:p>
          <a:p xmlns:a="http://schemas.openxmlformats.org/drawingml/2006/main">
            <a:pPr algn="r" rtl="1">
              <a:defRPr sz="2550" b="1">
                <a:solidFill>
                  <a:srgbClr val="A81927"/>
                </a:solidFill>
                <a:latin typeface="Cairo"/>
                <a:ea typeface="Cairo"/>
                <a:cs typeface="Cairo"/>
              </a:defRPr>
            </a:pPr>
            <a:r>
              <a:rPr sz="2550" b="1" lang="ar-SA">
                <a:solidFill>
                  <a:srgbClr val="A81927"/>
                </a:solidFill>
                <a:latin typeface="Cairo"/>
                <a:ea typeface="Cairo"/>
                <a:cs typeface="Cairo"/>
              </a:rPr>
              <a:t>سقف شهري</a:t>
            </a:r>
          </a:p>
        </p:txBody>
      </p:sp>
      <p:sp>
        <p:nvSpPr>
          <p:cNvPr id="10" name="text-7">
            <a:extLst xmlns:a="http://schemas.openxmlformats.org/drawingml/2006/main">
              <a:ext uri="{FF2B5EF4-FFF2-40B4-BE49-F238E27FC236}">
                <a16:creationId xmlns:a16="http://schemas.microsoft.com/office/drawing/2014/main" id="{4B2CFBE7-DA49-437B-82BD-9F7B7CEDE32F}"/>
              </a:ext>
            </a:extLst>
          </p:cNvPr>
          <p:cNvSpPr>
            <a:spLocks xmlns:a="http://schemas.openxmlformats.org/drawingml/2006/main" noGrp="1"/>
          </p:cNvSpPr>
          <p:nvPr/>
        </p:nvSpPr>
        <p:spPr>
          <a:xfrm xmlns:a="http://schemas.openxmlformats.org/drawingml/2006/main">
            <a:off x="9715500" y="3429000"/>
            <a:ext cx="4857750" cy="79171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100" b="0">
                <a:solidFill>
                  <a:srgbClr val="242323"/>
                </a:solidFill>
                <a:latin typeface="Cairo"/>
                <a:ea typeface="Cairo"/>
                <a:cs typeface="Cairo"/>
              </a:defRPr>
            </a:defPPr>
          </a:lstStyle>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الربع الأول يشمل تأسيسًا بقيمة 24,000 ريال.</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الاحتياطي محسوب داخل الإجماليات.</a:t>
            </a:r>
          </a:p>
        </p:txBody>
      </p:sp>
      <p:sp>
        <p:nvSpPr>
          <p:cNvPr id="11" name="text-8">
            <a:extLst xmlns:a="http://schemas.openxmlformats.org/drawingml/2006/main">
              <a:ext uri="{FF2B5EF4-FFF2-40B4-BE49-F238E27FC236}">
                <a16:creationId xmlns:a16="http://schemas.microsoft.com/office/drawing/2014/main" id="{D099DE79-DB0D-4A0C-A725-656850551B43}"/>
              </a:ext>
            </a:extLst>
          </p:cNvPr>
          <p:cNvSpPr>
            <a:spLocks xmlns:a="http://schemas.openxmlformats.org/drawingml/2006/main" noGrp="1"/>
          </p:cNvSpPr>
          <p:nvPr/>
        </p:nvSpPr>
        <p:spPr>
          <a:xfrm xmlns:a="http://schemas.openxmlformats.org/drawingml/2006/main">
            <a:off x="9715500" y="4335018"/>
            <a:ext cx="4857750" cy="1130427"/>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100" b="0">
                <a:solidFill>
                  <a:srgbClr val="242323"/>
                </a:solidFill>
                <a:latin typeface="Cairo"/>
                <a:ea typeface="Cairo"/>
                <a:cs typeface="Cairo"/>
              </a:defRPr>
            </a:defPPr>
          </a:lstStyle>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إذا خضع كامل الصرف لنسبة 15% يصبح</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السقف النقدي 467,820 ريالًا، وأول 90 يومًا</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137,655 ريالًا.</a:t>
            </a:r>
          </a:p>
        </p:txBody>
      </p:sp>
      <p:sp>
        <p:nvSpPr>
          <p:cNvPr id="12" name="text-9">
            <a:extLst xmlns:a="http://schemas.openxmlformats.org/drawingml/2006/main">
              <a:ext uri="{FF2B5EF4-FFF2-40B4-BE49-F238E27FC236}">
                <a16:creationId xmlns:a16="http://schemas.microsoft.com/office/drawing/2014/main" id="{C78A284D-2C4B-4714-A571-D7C6FB0B6BD1}"/>
              </a:ext>
            </a:extLst>
          </p:cNvPr>
          <p:cNvSpPr>
            <a:spLocks xmlns:a="http://schemas.openxmlformats.org/drawingml/2006/main" noGrp="1"/>
          </p:cNvSpPr>
          <p:nvPr/>
        </p:nvSpPr>
        <p:spPr>
          <a:xfrm xmlns:a="http://schemas.openxmlformats.org/drawingml/2006/main">
            <a:off x="9715500" y="5579745"/>
            <a:ext cx="4857750" cy="1130427"/>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100" b="0">
                <a:solidFill>
                  <a:srgbClr val="242323"/>
                </a:solidFill>
                <a:latin typeface="Cairo"/>
                <a:ea typeface="Cairo"/>
                <a:cs typeface="Cairo"/>
              </a:defRPr>
            </a:defPPr>
          </a:lstStyle>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هذه محاكاة نقدية للضريبة. تُراجع الفواتير</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والمعالجة والاسترداد مع المالية قبل</a:t>
            </a:r>
          </a:p>
          <a:p xmlns:a="http://schemas.openxmlformats.org/drawingml/2006/main">
            <a:pPr algn="r" rtl="1">
              <a:defRPr sz="2100" b="0">
                <a:solidFill>
                  <a:srgbClr val="242323"/>
                </a:solidFill>
                <a:latin typeface="Cairo"/>
                <a:ea typeface="Cairo"/>
                <a:cs typeface="Cairo"/>
              </a:defRPr>
            </a:pPr>
            <a:r>
              <a:rPr sz="2100" b="0" lang="ar-SA">
                <a:solidFill>
                  <a:srgbClr val="242323"/>
                </a:solidFill>
                <a:latin typeface="Cairo"/>
                <a:ea typeface="Cairo"/>
                <a:cs typeface="Cairo"/>
              </a:rPr>
              <a:t>الاعتماد.</a:t>
            </a:r>
          </a:p>
        </p:txBody>
      </p:sp>
    </p:spTree>
    <p:extLst>
      <p:ext uri="{BB962C8B-B14F-4D97-AF65-F5344CB8AC3E}">
        <p14:creationId xmlns:p14="http://schemas.microsoft.com/office/powerpoint/2010/main" val="871950620"/>
      </p:ext>
    </p:extLst>
  </p:cSld>
</p:sld>
</file>

<file path=ppt/slides/slide36.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71E15A42-2A5A-4966-8054-700E443591D7}"/>
              </a:ext>
            </a:extLst>
          </p:cNvPr>
          <p:cNvPicPr>
            <a:picLocks xmlns:a="http://schemas.openxmlformats.org/drawingml/2006/main" noChangeAspect="1"/>
          </p:cNvPicPr>
          <p:nvPr/>
        </p:nvPicPr>
        <p:blipFill>
          <a:blip xmlns:r="http://schemas.openxmlformats.org/officeDocument/2006/relationships" xmlns:a="http://schemas.openxmlformats.org/drawingml/2006/main" r:embed="Rf1224d29908e44af"/>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FE04F199-E5E4-48DA-9153-7029C228C5AD}"/>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سيناريوهات إيراد الغرف لمدة سنة</a:t>
            </a:r>
          </a:p>
        </p:txBody>
      </p:sp>
      <p:sp>
        <p:nvSpPr>
          <p:cNvPr id="3" name="">
            <a:extLst xmlns:a="http://schemas.openxmlformats.org/drawingml/2006/main">
              <a:ext uri="{FF2B5EF4-FFF2-40B4-BE49-F238E27FC236}">
                <a16:creationId xmlns:a16="http://schemas.microsoft.com/office/drawing/2014/main" id="{C8FFF069-9CA6-4A53-B208-EC8D4D7A3B6A}"/>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A11BA241-0DCF-401C-8DD3-F42070F403A0}"/>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90541FDF-F4A3-49F6-84FA-FAB73834F0EB}"/>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36</a:t>
            </a:r>
          </a:p>
        </p:txBody>
      </p:sp>
      <p:sp>
        <p:nvSpPr>
          <p:cNvPr id="6" name="text-4">
            <a:extLst xmlns:a="http://schemas.openxmlformats.org/drawingml/2006/main">
              <a:ext uri="{FF2B5EF4-FFF2-40B4-BE49-F238E27FC236}">
                <a16:creationId xmlns:a16="http://schemas.microsoft.com/office/drawing/2014/main" id="{4A98D4D8-FDB9-45D2-B560-E6A33CE7D692}"/>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مصادر: S04</a:t>
            </a:r>
          </a:p>
        </p:txBody>
      </p:sp>
      <p:graphicFrame>
        <p:nvGraphicFramePr>
          <p:cNvPr id="7" name="">
            <a:extLst xmlns:a="http://schemas.openxmlformats.org/drawingml/2006/main">
              <a:ext uri="{FF2B5EF4-FFF2-40B4-BE49-F238E27FC236}">
                <a16:creationId xmlns:a16="http://schemas.microsoft.com/office/drawing/2014/main" id="{87C052C9-9623-4F07-A730-2EFABD5660E3}"/>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إيراد الغرف / الفرق</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الإشغال / ADR الصافي</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الحالة الافتراضية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19,272,000 ريال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50% / 400 ريال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خط أساس حسابي</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a:r>
                        <a:rPr sz="1875" b="0">
                          <a:solidFill>
                            <a:srgbClr val="242323"/>
                          </a:solidFill>
                          <a:latin typeface="Cairo"/>
                          <a:ea typeface="Cairo"/>
                          <a:cs typeface="Cairo"/>
                        </a:rPr>
                        <a:t>20,428,320 / +1,156,320</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53% / 400 ريال</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تحفظ</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a:r>
                        <a:rPr sz="1875" b="0">
                          <a:solidFill>
                            <a:srgbClr val="242323"/>
                          </a:solidFill>
                          <a:latin typeface="Cairo"/>
                          <a:ea typeface="Cairo"/>
                          <a:cs typeface="Cairo"/>
                        </a:rPr>
                        <a:t>23,473,296 / +4,201,296</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58% / 420 ريال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أساسي</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a:r>
                        <a:rPr sz="1875" b="0">
                          <a:solidFill>
                            <a:srgbClr val="242323"/>
                          </a:solidFill>
                          <a:latin typeface="Cairo"/>
                          <a:ea typeface="Cairo"/>
                          <a:cs typeface="Cairo"/>
                        </a:rPr>
                        <a:t>26,710,992 / +7,438,992</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63% / 440 ريال</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صعود</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96,360 ليلة متاحة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264 غرفة × 365 يومًا</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طاقة النموذج</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641348338"/>
      </p:ext>
    </p:extLst>
  </p:cSld>
</p:sld>
</file>

<file path=ppt/slides/slide37.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4234D8D4-F31D-4F0F-BF2E-AB1102DD6093}"/>
              </a:ext>
            </a:extLst>
          </p:cNvPr>
          <p:cNvPicPr>
            <a:picLocks xmlns:a="http://schemas.openxmlformats.org/drawingml/2006/main" noChangeAspect="1"/>
          </p:cNvPicPr>
          <p:nvPr/>
        </p:nvPicPr>
        <p:blipFill>
          <a:blip xmlns:r="http://schemas.openxmlformats.org/officeDocument/2006/relationships" xmlns:a="http://schemas.openxmlformats.org/drawingml/2006/main" r:embed="Re938ee71d86f4537"/>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5C3FCD30-CBA7-4B79-8730-666F6C8DBFE0}"/>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تدرج افتراضي للسنة الأولى</a:t>
            </a:r>
          </a:p>
        </p:txBody>
      </p:sp>
      <p:sp>
        <p:nvSpPr>
          <p:cNvPr id="3" name="">
            <a:extLst xmlns:a="http://schemas.openxmlformats.org/drawingml/2006/main">
              <a:ext uri="{FF2B5EF4-FFF2-40B4-BE49-F238E27FC236}">
                <a16:creationId xmlns:a16="http://schemas.microsoft.com/office/drawing/2014/main" id="{22B131D5-1822-4ABF-966A-19A7DAE52B66}"/>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59395154-CB1A-447B-9084-9583A9253626}"/>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37DEE62F-0F62-4B81-B515-40F51EE8E345}"/>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37</a:t>
            </a:r>
          </a:p>
        </p:txBody>
      </p:sp>
      <p:sp>
        <p:nvSpPr>
          <p:cNvPr id="6" name="text-4">
            <a:extLst xmlns:a="http://schemas.openxmlformats.org/drawingml/2006/main">
              <a:ext uri="{FF2B5EF4-FFF2-40B4-BE49-F238E27FC236}">
                <a16:creationId xmlns:a16="http://schemas.microsoft.com/office/drawing/2014/main" id="{985F7AF0-E299-4C22-8F49-1B51AE96622B}"/>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BECBA276-7246-4B2C-838B-4FCAD0C5D928}"/>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816429">
                <a:tc>
                  <a:txBody>
                    <a:bodyPr wrap="none" lIns="133350" tIns="38100" rIns="133350" bIns="38100"/>
                    <a:lstStyle/>
                    <a:p>
                      <a:pPr algn="r" rtl="1"/>
                      <a:r>
                        <a:rPr sz="2100" b="1" lang="ar-SA">
                          <a:solidFill>
                            <a:srgbClr val="FFFFFF"/>
                          </a:solidFill>
                          <a:latin typeface="Cairo"/>
                          <a:ea typeface="Cairo"/>
                          <a:cs typeface="Cairo"/>
                        </a:rPr>
                        <a:t>إيراد الغرف التقريبي</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الإشغال / ADR الصافي</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الربع وعدد الأيام</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816429">
                <a:tc>
                  <a:txBody>
                    <a:bodyPr wrap="none" lIns="133350" tIns="38100" rIns="133350" bIns="38100"/>
                    <a:lstStyle/>
                    <a:p>
                      <a:pPr algn="r" rtl="1"/>
                      <a:r>
                        <a:rPr sz="1875" b="0" lang="ar-SA">
                          <a:solidFill>
                            <a:srgbClr val="242323"/>
                          </a:solidFill>
                          <a:latin typeface="Cairo"/>
                          <a:ea typeface="Cairo"/>
                          <a:cs typeface="Cairo"/>
                        </a:rPr>
                        <a:t>5,037,120 ريال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53% / 400 ريال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الأول، 90 يومًا</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816429">
                <a:tc>
                  <a:txBody>
                    <a:bodyPr wrap="none" lIns="133350" tIns="38100" rIns="133350" bIns="38100"/>
                    <a:lstStyle/>
                    <a:p>
                      <a:pPr algn="r" rtl="1"/>
                      <a:r>
                        <a:rPr sz="1875" b="0" lang="ar-SA">
                          <a:solidFill>
                            <a:srgbClr val="242323"/>
                          </a:solidFill>
                          <a:latin typeface="Cairo"/>
                          <a:ea typeface="Cairo"/>
                          <a:cs typeface="Cairo"/>
                        </a:rPr>
                        <a:t>5,476,944 ريال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55% / 410 ريالات</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الثاني، 92 يومًا</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816429">
                <a:tc>
                  <a:txBody>
                    <a:bodyPr wrap="none" lIns="133350" tIns="38100" rIns="133350" bIns="38100"/>
                    <a:lstStyle/>
                    <a:p>
                      <a:pPr algn="r" rtl="1"/>
                      <a:r>
                        <a:rPr sz="1875" b="0" lang="ar-SA">
                          <a:solidFill>
                            <a:srgbClr val="242323"/>
                          </a:solidFill>
                          <a:latin typeface="Cairo"/>
                          <a:ea typeface="Cairo"/>
                          <a:cs typeface="Cairo"/>
                        </a:rPr>
                        <a:t>5,644,531.20 ريال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56% / 415 ريالًا</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الثالث، 92 يومًا</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816429">
                <a:tc>
                  <a:txBody>
                    <a:bodyPr wrap="none" lIns="133350" tIns="38100" rIns="133350" bIns="38100"/>
                    <a:lstStyle/>
                    <a:p>
                      <a:pPr algn="r" rtl="1"/>
                      <a:r>
                        <a:rPr sz="1875" b="0" lang="ar-SA">
                          <a:solidFill>
                            <a:srgbClr val="242323"/>
                          </a:solidFill>
                          <a:latin typeface="Cairo"/>
                          <a:ea typeface="Cairo"/>
                          <a:cs typeface="Cairo"/>
                        </a:rPr>
                        <a:t>5,852,246.40 ريال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58% / 420 ريالًا</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الرابع، 91 يومًا</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816429">
                <a:tc>
                  <a:txBody>
                    <a:bodyPr wrap="none" lIns="133350" tIns="38100" rIns="133350" bIns="38100"/>
                    <a:lstStyle/>
                    <a:p>
                      <a:pPr algn="r" rtl="1"/>
                      <a:r>
                        <a:rPr sz="1875" b="0" lang="ar-SA">
                          <a:solidFill>
                            <a:srgbClr val="242323"/>
                          </a:solidFill>
                          <a:latin typeface="Cairo"/>
                          <a:ea typeface="Cairo"/>
                          <a:cs typeface="Cairo"/>
                        </a:rPr>
                        <a:t>22,010,841.60 ريال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تحسن تدريجي مفترض</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مجموع 365 يومًا</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816429">
                <a:tc>
                  <a:txBody>
                    <a:bodyPr wrap="none" lIns="133350" tIns="38100" rIns="133350" bIns="38100"/>
                    <a:lstStyle/>
                    <a:p>
                      <a:pPr algn="r" rtl="1"/>
                      <a:r>
                        <a:rPr sz="1875" b="0" lang="ar-SA">
                          <a:solidFill>
                            <a:srgbClr val="242323"/>
                          </a:solidFill>
                          <a:latin typeface="Cairo"/>
                          <a:ea typeface="Cairo"/>
                          <a:cs typeface="Cairo"/>
                        </a:rPr>
                        <a:t>+2,738,841.60 ريال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19,272,000 ريال أساس حسابي</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فرق عن خط الأساس</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bl>
          </a:graphicData>
        </a:graphic>
      </p:graphicFrame>
    </p:spTree>
    <p:extLst>
      <p:ext uri="{BB962C8B-B14F-4D97-AF65-F5344CB8AC3E}">
        <p14:creationId xmlns:p14="http://schemas.microsoft.com/office/powerpoint/2010/main" val="1651538670"/>
      </p:ext>
    </p:extLst>
  </p:cSld>
</p:sld>
</file>

<file path=ppt/slides/slide38.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BFE10186-B37F-4A2F-A12B-80CA620D4777}"/>
              </a:ext>
            </a:extLst>
          </p:cNvPr>
          <p:cNvPicPr>
            <a:picLocks xmlns:a="http://schemas.openxmlformats.org/drawingml/2006/main" noChangeAspect="1"/>
          </p:cNvPicPr>
          <p:nvPr/>
        </p:nvPicPr>
        <p:blipFill>
          <a:blip xmlns:r="http://schemas.openxmlformats.org/officeDocument/2006/relationships" xmlns:a="http://schemas.openxmlformats.org/drawingml/2006/main" r:embed="Ra8447a49ea2b4cd7"/>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437C08F-88D5-4284-BB49-3AC2BBC74C29}"/>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نقطة التعادل والعائد الإضافي</a:t>
            </a:r>
          </a:p>
        </p:txBody>
      </p:sp>
      <p:sp>
        <p:nvSpPr>
          <p:cNvPr id="3" name="">
            <a:extLst xmlns:a="http://schemas.openxmlformats.org/drawingml/2006/main">
              <a:ext uri="{FF2B5EF4-FFF2-40B4-BE49-F238E27FC236}">
                <a16:creationId xmlns:a16="http://schemas.microsoft.com/office/drawing/2014/main" id="{61974356-554F-44CC-8D50-661B1725F4A7}"/>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50654FD4-A6B7-4BE9-A958-EFC6DD95354B}"/>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C1476827-C25E-482B-B25E-8BAA8C8D1FB0}"/>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38</a:t>
            </a:r>
          </a:p>
        </p:txBody>
      </p:sp>
      <p:sp>
        <p:nvSpPr>
          <p:cNvPr id="6" name="text-4">
            <a:extLst xmlns:a="http://schemas.openxmlformats.org/drawingml/2006/main">
              <a:ext uri="{FF2B5EF4-FFF2-40B4-BE49-F238E27FC236}">
                <a16:creationId xmlns:a16="http://schemas.microsoft.com/office/drawing/2014/main" id="{516BFB34-8108-4D04-9D40-79DB8CD3A91B}"/>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8F8FDF50-AE2A-4F36-89D2-2470DCBA110A}"/>
              </a:ext>
            </a:extLst>
          </p:cNvPr>
          <p:cNvSpPr>
            <a:spLocks xmlns:a="http://schemas.openxmlformats.org/drawingml/2006/main" noGrp="1"/>
          </p:cNvSpPr>
          <p:nvPr/>
        </p:nvSpPr>
        <p:spPr>
          <a:xfrm xmlns:a="http://schemas.openxmlformats.org/drawingml/2006/main">
            <a:off x="809625" y="1857375"/>
            <a:ext cx="13668375"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850" b="1">
                <a:solidFill>
                  <a:srgbClr val="242323"/>
                </a:solidFill>
                <a:latin typeface="Cairo"/>
                <a:ea typeface="Cairo"/>
                <a:cs typeface="Cairo"/>
              </a:defRPr>
            </a:defPPr>
          </a:lstStyle>
          <a:p xmlns:a="http://schemas.openxmlformats.org/drawingml/2006/main">
            <a:pPr algn="r" rtl="1">
              <a:defRPr sz="2850" b="1">
                <a:solidFill>
                  <a:srgbClr val="242323"/>
                </a:solidFill>
                <a:latin typeface="Cairo"/>
                <a:ea typeface="Cairo"/>
                <a:cs typeface="Cairo"/>
              </a:defRPr>
            </a:pPr>
            <a:r>
              <a:rPr sz="2850" b="1" lang="ar-SA">
                <a:solidFill>
                  <a:srgbClr val="242323"/>
                </a:solidFill>
                <a:latin typeface="Cairo"/>
                <a:ea typeface="Cairo"/>
                <a:cs typeface="Cairo"/>
              </a:rPr>
              <a:t>نحو 3 نقاط إشغال إضافية تغطي السقف السنوي في هذا المثال</a:t>
            </a:r>
          </a:p>
        </p:txBody>
      </p:sp>
      <p:sp>
        <p:nvSpPr>
          <p:cNvPr id="8" name="text-6">
            <a:extLst xmlns:a="http://schemas.openxmlformats.org/drawingml/2006/main">
              <a:ext uri="{FF2B5EF4-FFF2-40B4-BE49-F238E27FC236}">
                <a16:creationId xmlns:a16="http://schemas.microsoft.com/office/drawing/2014/main" id="{B987AFCD-67B6-440E-8FB6-A84A4D76D82F}"/>
              </a:ext>
            </a:extLst>
          </p:cNvPr>
          <p:cNvSpPr>
            <a:spLocks xmlns:a="http://schemas.openxmlformats.org/drawingml/2006/main" noGrp="1"/>
          </p:cNvSpPr>
          <p:nvPr/>
        </p:nvSpPr>
        <p:spPr>
          <a:xfrm xmlns:a="http://schemas.openxmlformats.org/drawingml/2006/main">
            <a:off x="952500" y="2595563"/>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ميزانية 406,800 ÷ هامش مساهمة مفترض 35% = 1,162,286 ريال إيراد إضافي مطلوب.</a:t>
            </a:r>
          </a:p>
        </p:txBody>
      </p:sp>
      <p:sp>
        <p:nvSpPr>
          <p:cNvPr id="9" name="text-7">
            <a:extLst xmlns:a="http://schemas.openxmlformats.org/drawingml/2006/main">
              <a:ext uri="{FF2B5EF4-FFF2-40B4-BE49-F238E27FC236}">
                <a16:creationId xmlns:a16="http://schemas.microsoft.com/office/drawing/2014/main" id="{B50CC655-913D-4B6B-A244-B6CFCAD41F90}"/>
              </a:ext>
            </a:extLst>
          </p:cNvPr>
          <p:cNvSpPr>
            <a:spLocks xmlns:a="http://schemas.openxmlformats.org/drawingml/2006/main" noGrp="1"/>
          </p:cNvSpPr>
          <p:nvPr/>
        </p:nvSpPr>
        <p:spPr>
          <a:xfrm xmlns:a="http://schemas.openxmlformats.org/drawingml/2006/main">
            <a:off x="952500" y="3211259"/>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عند ADR صافي 420 ريالًا، يعادل ذلك نحو 2,767 ليلة إضافية، أي 2.87 نقطة من طاقة 96,360 ليلة.</a:t>
            </a:r>
          </a:p>
        </p:txBody>
      </p:sp>
      <p:sp>
        <p:nvSpPr>
          <p:cNvPr id="10" name="text-8">
            <a:extLst xmlns:a="http://schemas.openxmlformats.org/drawingml/2006/main">
              <a:ext uri="{FF2B5EF4-FFF2-40B4-BE49-F238E27FC236}">
                <a16:creationId xmlns:a16="http://schemas.microsoft.com/office/drawing/2014/main" id="{8F73E4F7-7097-47EC-B76C-D2E1F2D5BE55}"/>
              </a:ext>
            </a:extLst>
          </p:cNvPr>
          <p:cNvSpPr>
            <a:spLocks xmlns:a="http://schemas.openxmlformats.org/drawingml/2006/main" noGrp="1"/>
          </p:cNvSpPr>
          <p:nvPr/>
        </p:nvSpPr>
        <p:spPr>
          <a:xfrm xmlns:a="http://schemas.openxmlformats.org/drawingml/2006/main">
            <a:off x="952500" y="3826954"/>
            <a:ext cx="13335000" cy="88849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السيناريو الأساسي يولد فرق إيراد 4,201,296 ريالًا، لكن يجب أن يثبت القياس أن 27.7% منه على الأقل إضافي</a:t>
            </a:r>
          </a:p>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بفعل البرنامج لتغطية الميزانية عند هامش 35%.</a:t>
            </a:r>
          </a:p>
        </p:txBody>
      </p:sp>
      <p:sp>
        <p:nvSpPr>
          <p:cNvPr id="11" name="text-9">
            <a:extLst xmlns:a="http://schemas.openxmlformats.org/drawingml/2006/main">
              <a:ext uri="{FF2B5EF4-FFF2-40B4-BE49-F238E27FC236}">
                <a16:creationId xmlns:a16="http://schemas.microsoft.com/office/drawing/2014/main" id="{2E0BEBB7-0B72-495F-A4C6-CDBB76DBD835}"/>
              </a:ext>
            </a:extLst>
          </p:cNvPr>
          <p:cNvSpPr>
            <a:spLocks xmlns:a="http://schemas.openxmlformats.org/drawingml/2006/main" noGrp="1"/>
          </p:cNvSpPr>
          <p:nvPr/>
        </p:nvSpPr>
        <p:spPr>
          <a:xfrm xmlns:a="http://schemas.openxmlformats.org/drawingml/2006/main">
            <a:off x="952500" y="4829746"/>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لا يُحسب الانتقال من منصة إلى المباشر كإيراد جديد كامل؛ تُحسب فقط وفورات العمولة بعد تكاليف المباشر.</a:t>
            </a:r>
          </a:p>
        </p:txBody>
      </p:sp>
    </p:spTree>
    <p:extLst>
      <p:ext uri="{BB962C8B-B14F-4D97-AF65-F5344CB8AC3E}">
        <p14:creationId xmlns:p14="http://schemas.microsoft.com/office/powerpoint/2010/main" val="31096459"/>
      </p:ext>
    </p:extLst>
  </p:cSld>
</p:sld>
</file>

<file path=ppt/slides/slide39.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D3CF2FC9-851B-4478-9136-1F7206B44E81}"/>
              </a:ext>
            </a:extLst>
          </p:cNvPr>
          <p:cNvPicPr>
            <a:picLocks xmlns:a="http://schemas.openxmlformats.org/drawingml/2006/main" noChangeAspect="1"/>
          </p:cNvPicPr>
          <p:nvPr/>
        </p:nvPicPr>
        <p:blipFill>
          <a:blip xmlns:r="http://schemas.openxmlformats.org/officeDocument/2006/relationships" xmlns:a="http://schemas.openxmlformats.org/drawingml/2006/main" r:embed="R313b8cd3a1e6461f"/>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CFAC335-B6FE-4CA4-B970-C2505546056F}"/>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الحساسية: متى نخفض الصرف؟</a:t>
            </a:r>
          </a:p>
        </p:txBody>
      </p:sp>
      <p:sp>
        <p:nvSpPr>
          <p:cNvPr id="3" name="">
            <a:extLst xmlns:a="http://schemas.openxmlformats.org/drawingml/2006/main">
              <a:ext uri="{FF2B5EF4-FFF2-40B4-BE49-F238E27FC236}">
                <a16:creationId xmlns:a16="http://schemas.microsoft.com/office/drawing/2014/main" id="{B002162A-67E8-4625-9AA7-22409A6B232F}"/>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3A1B4DD9-75BF-4FC3-96B0-C95EF4B0FDA5}"/>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8DA5EB01-3892-4D8C-9616-7A79A079B9F7}"/>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39</a:t>
            </a:r>
          </a:p>
        </p:txBody>
      </p:sp>
      <p:sp>
        <p:nvSpPr>
          <p:cNvPr id="6" name="text-4">
            <a:extLst xmlns:a="http://schemas.openxmlformats.org/drawingml/2006/main">
              <a:ext uri="{FF2B5EF4-FFF2-40B4-BE49-F238E27FC236}">
                <a16:creationId xmlns:a16="http://schemas.microsoft.com/office/drawing/2014/main" id="{D99CF8F6-8681-422D-B214-DD5F47A7CB4D}"/>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D1BE8486-96B4-4965-B066-A05D997F2A00}"/>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تكلفة وسائط / كاملة</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الحجوزات المُقامة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اختبار شهري</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148 / 295 ريالًا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108</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CPC 4 / تحويل 3% / إلغاء 10%</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222 / 443 ريالًا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72</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CPC 6 / تحويل 3% / إلغاء 10%</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222 / 443 ريالًا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72</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CPC 4 / تحويل 2% / إلغاء 10%</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167 / 332 ريالًا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96</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CPC 4 / تحويل 3% / إلغاء 20%</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111 / 222 ريالًا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144</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CPC 4 / تحويل 4% / إلغاء 10%</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1475742056"/>
      </p:ext>
    </p:extLst>
  </p:cSld>
</p:sld>
</file>

<file path=ppt/slides/slide40.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9985BD06-596A-4D6D-89AC-BD1627678466}"/>
              </a:ext>
            </a:extLst>
          </p:cNvPr>
          <p:cNvPicPr>
            <a:picLocks xmlns:a="http://schemas.openxmlformats.org/drawingml/2006/main" noChangeAspect="1"/>
          </p:cNvPicPr>
          <p:nvPr/>
        </p:nvPicPr>
        <p:blipFill>
          <a:blip xmlns:r="http://schemas.openxmlformats.org/officeDocument/2006/relationships" xmlns:a="http://schemas.openxmlformats.org/drawingml/2006/main" r:embed="R382454da6c534cda"/>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487C012C-3184-4076-B894-4953F9248DE2}"/>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خطة أول 30 يومًا</a:t>
            </a:r>
          </a:p>
        </p:txBody>
      </p:sp>
      <p:sp>
        <p:nvSpPr>
          <p:cNvPr id="3" name="">
            <a:extLst xmlns:a="http://schemas.openxmlformats.org/drawingml/2006/main">
              <a:ext uri="{FF2B5EF4-FFF2-40B4-BE49-F238E27FC236}">
                <a16:creationId xmlns:a16="http://schemas.microsoft.com/office/drawing/2014/main" id="{CBB413E9-A47D-4A67-8B42-CD73229D99FF}"/>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E39E7470-FF19-41A8-8B86-37FCD65FC086}"/>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5B9DBBA1-E164-4C1B-B285-361A8765C4BF}"/>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40</a:t>
            </a:r>
          </a:p>
        </p:txBody>
      </p:sp>
      <p:sp>
        <p:nvSpPr>
          <p:cNvPr id="6" name="text-4">
            <a:extLst xmlns:a="http://schemas.openxmlformats.org/drawingml/2006/main">
              <a:ext uri="{FF2B5EF4-FFF2-40B4-BE49-F238E27FC236}">
                <a16:creationId xmlns:a16="http://schemas.microsoft.com/office/drawing/2014/main" id="{869B6774-CCAF-4A97-9717-FE755012A7F7}"/>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60DF23E1-0450-44E5-81B2-B566280B5CBB}"/>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المسؤول ومعيار الإغلاق</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المخرجات</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الأسبوع</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التسويق + التشغيل؛ قائمة موحدة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صلاحيات وبيانات وتدقيق المنتج والقنوات</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1</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المحتوى + التقنية؛ حجز يظهر بالنظام</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تصوير وصفحات وقياس وتجربة حجز كاملة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2</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التسويق + المبيعات؛ قياس مصادر مؤكد</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إطلاق محدود وبداية زيارات الشركات</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a:r>
                        <a:rPr sz="1875" b="0">
                          <a:solidFill>
                            <a:srgbClr val="242323"/>
                          </a:solidFill>
                          <a:latin typeface="Cairo"/>
                          <a:ea typeface="Cairo"/>
                          <a:cs typeface="Cairo"/>
                        </a:rPr>
                        <a:t>3</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المالية + التسويق؛ تكلفة حجز مُقام</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تحليل أول عينة وتصحيح التحويل</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a:r>
                        <a:rPr sz="1875" b="0">
                          <a:solidFill>
                            <a:srgbClr val="242323"/>
                          </a:solidFill>
                          <a:latin typeface="Cairo"/>
                          <a:ea typeface="Cairo"/>
                          <a:cs typeface="Cairo"/>
                        </a:rPr>
                        <a:t>4</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المدير العام؛ لا توسع دون تتبع صالح</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قرار الاستمرار أو إصلاح المسار</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بوابة اليوم 30</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4918700"/>
      </p:ext>
    </p:extLst>
  </p:cSld>
</p:sld>
</file>

<file path=ppt/slides/slide41.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6659CAB-3BF4-4EA4-B115-7EB838075252}"/>
              </a:ext>
            </a:extLst>
          </p:cNvPr>
          <p:cNvPicPr>
            <a:picLocks xmlns:a="http://schemas.openxmlformats.org/drawingml/2006/main" noChangeAspect="1"/>
          </p:cNvPicPr>
          <p:nvPr/>
        </p:nvPicPr>
        <p:blipFill>
          <a:blip xmlns:r="http://schemas.openxmlformats.org/officeDocument/2006/relationships" xmlns:a="http://schemas.openxmlformats.org/drawingml/2006/main" r:embed="Re90b35b2c4a145d3"/>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C58B5A55-8502-4DD3-A8B7-7AE15233A2E4}"/>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خطة الأيام 31–90</a:t>
            </a:r>
          </a:p>
        </p:txBody>
      </p:sp>
      <p:sp>
        <p:nvSpPr>
          <p:cNvPr id="3" name="">
            <a:extLst xmlns:a="http://schemas.openxmlformats.org/drawingml/2006/main">
              <a:ext uri="{FF2B5EF4-FFF2-40B4-BE49-F238E27FC236}">
                <a16:creationId xmlns:a16="http://schemas.microsoft.com/office/drawing/2014/main" id="{E7CA2220-3BEE-4D1E-8E02-E5C9082C3F81}"/>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860B3EC5-1259-4937-B0F4-3E38850F485E}"/>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87F3F2A2-C074-423C-A86F-72AB766A2218}"/>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41</a:t>
            </a:r>
          </a:p>
        </p:txBody>
      </p:sp>
      <p:sp>
        <p:nvSpPr>
          <p:cNvPr id="6" name="text-4">
            <a:extLst xmlns:a="http://schemas.openxmlformats.org/drawingml/2006/main">
              <a:ext uri="{FF2B5EF4-FFF2-40B4-BE49-F238E27FC236}">
                <a16:creationId xmlns:a16="http://schemas.microsoft.com/office/drawing/2014/main" id="{EEDB3438-419C-47E7-B620-2C66616B3D29}"/>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EBECB5C2-8E33-46F7-AC44-D740B29EAB8F}"/>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قرار القياس</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التنفيذ</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الفترة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حجز مُقام وتكلفة ومساهمة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اختبار عرضين وتحسين صفحات الغرف</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الأسبوعان 5–6</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ليالٍ محصلة وهامش فعالية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عقود الشركات الأولى وتسويق القاعات</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الأسبوعان 7–8</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قياس اسم العلامة منفصلًا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إعادة تخصيص الميزانية للقنوات الأفضل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الأسبوعان 9–10</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تقدير الإضافية ومراجعة الإلغاء</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مقارنة فترات مماثلة وتجربة حجب صغيرة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الأسبوعان 11–12</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اعتماد الإدارة وفق الربحية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تقرير قرار: اقتصادي أو أساسي أو توسع</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اليوم 90</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351307142"/>
      </p:ext>
    </p:extLst>
  </p:cSld>
</p:sld>
</file>

<file path=ppt/slides/slide42.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D3241C3F-C55C-4F80-BE6E-5B52CDDC3B32}"/>
              </a:ext>
            </a:extLst>
          </p:cNvPr>
          <p:cNvPicPr>
            <a:picLocks xmlns:a="http://schemas.openxmlformats.org/drawingml/2006/main" noChangeAspect="1"/>
          </p:cNvPicPr>
          <p:nvPr/>
        </p:nvPicPr>
        <p:blipFill>
          <a:blip xmlns:r="http://schemas.openxmlformats.org/officeDocument/2006/relationships" xmlns:a="http://schemas.openxmlformats.org/drawingml/2006/main" r:embed="Rcc01cc30e2664998"/>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1D9498E3-8032-41F4-A87A-9F36F4C6FA54}"/>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خارطة 12 شهرًا</a:t>
            </a:r>
          </a:p>
        </p:txBody>
      </p:sp>
      <p:sp>
        <p:nvSpPr>
          <p:cNvPr id="3" name="">
            <a:extLst xmlns:a="http://schemas.openxmlformats.org/drawingml/2006/main">
              <a:ext uri="{FF2B5EF4-FFF2-40B4-BE49-F238E27FC236}">
                <a16:creationId xmlns:a16="http://schemas.microsoft.com/office/drawing/2014/main" id="{5A9C6C86-6ED9-4AA3-93B4-2D00EF93E470}"/>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6968F6E1-6FC3-4448-80C8-721F057426CF}"/>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B993E116-A507-4C0F-9840-ADCFA6819588}"/>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42</a:t>
            </a:r>
          </a:p>
        </p:txBody>
      </p:sp>
      <p:sp>
        <p:nvSpPr>
          <p:cNvPr id="6" name="text-4">
            <a:extLst xmlns:a="http://schemas.openxmlformats.org/drawingml/2006/main">
              <a:ext uri="{FF2B5EF4-FFF2-40B4-BE49-F238E27FC236}">
                <a16:creationId xmlns:a16="http://schemas.microsoft.com/office/drawing/2014/main" id="{53070573-3061-4A52-9FF7-DF11DD55BD1E}"/>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728A4FFF-78B9-41A1-8A20-011DD751FF29}"/>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المخرج المطلوب</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الأولوية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المرحلة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قياس صالح و4 عقود نشطة كهدف</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تأسيس وضبط تحويل واختبار عروض</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الشهور 1–3</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8 عقود نشطة وتقرير مساهمة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توسيع الشركات والمباشر المجدي</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الشهور 4–6</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تحسين القنوات دون تخفيض عام</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رفع التكرار وإدارة ضعف الطلب</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الشهور 7–9</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قرار ميزانية السنة التالية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تجديد العقود وتقييم الأثر السنوي</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الشهور 10–12</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إشغال وADR ومساهمة وإجراءات</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اجتماع إيراد وتشغيل وتسويق</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كل شهر</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1223513528"/>
      </p:ext>
    </p:extLst>
  </p:cSld>
</p:sld>
</file>

<file path=ppt/slides/slide43.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88EAD138-B83F-458F-B235-AB71DA9963D0}"/>
              </a:ext>
            </a:extLst>
          </p:cNvPr>
          <p:cNvPicPr>
            <a:picLocks xmlns:a="http://schemas.openxmlformats.org/drawingml/2006/main" noChangeAspect="1"/>
          </p:cNvPicPr>
          <p:nvPr/>
        </p:nvPicPr>
        <p:blipFill>
          <a:blip xmlns:r="http://schemas.openxmlformats.org/officeDocument/2006/relationships" xmlns:a="http://schemas.openxmlformats.org/drawingml/2006/main" r:embed="R775e83c3f2264a66"/>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72D7553D-A20F-4035-9AC3-BCE24154634C}"/>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التقويم الموسمي للرياض</a:t>
            </a:r>
          </a:p>
        </p:txBody>
      </p:sp>
      <p:sp>
        <p:nvSpPr>
          <p:cNvPr id="3" name="">
            <a:extLst xmlns:a="http://schemas.openxmlformats.org/drawingml/2006/main">
              <a:ext uri="{FF2B5EF4-FFF2-40B4-BE49-F238E27FC236}">
                <a16:creationId xmlns:a16="http://schemas.microsoft.com/office/drawing/2014/main" id="{64A29817-B0A1-4DE9-8215-1F39B1B4A44F}"/>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A9E82921-5CA5-4AA8-82BD-E8DBB934A514}"/>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1A5A2294-9996-40E6-B85D-88FC0CC1CDCD}"/>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43</a:t>
            </a:r>
          </a:p>
        </p:txBody>
      </p:sp>
      <p:sp>
        <p:nvSpPr>
          <p:cNvPr id="6" name="text-4">
            <a:extLst xmlns:a="http://schemas.openxmlformats.org/drawingml/2006/main">
              <a:ext uri="{FF2B5EF4-FFF2-40B4-BE49-F238E27FC236}">
                <a16:creationId xmlns:a16="http://schemas.microsoft.com/office/drawing/2014/main" id="{95C2A425-319E-4FFD-99D1-2AC103E82491}"/>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2A8E2EE1-745E-4E29-BA09-E1F300EAE274}"/>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التحضير</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المنتج والرسالة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الفترة</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اعتماد الفعاليات من منظميها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أعمال وفعاليات وزيارات شتوية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أكتوبر–ديسمبر 2026</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التجهيز قبل 6 أسابيع وتأكيد التشغيل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أعمال ثم عروض رمضان حسب التقويم</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يناير–مارس 2027</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مرونة مخزون وتسعير حسب الطلب</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العيد وزيارات وشركات واجتماعات</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أبريل–يونيو 2027</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دعم الأيام الضعيفة بدل خصم شامل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إقامة أطول وأعمال وعروض محدودة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يوليو–سبتمبر 2027</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فحص المسار والتوفر والإلغاء</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عرض بتاريخ ومكان واضحين</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قبل أي فعالية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1670340990"/>
      </p:ext>
    </p:extLst>
  </p:cSld>
</p:sld>
</file>

<file path=ppt/slides/slide44.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1CF4C240-403F-4854-895A-069BA6D1D24C}"/>
              </a:ext>
            </a:extLst>
          </p:cNvPr>
          <p:cNvPicPr>
            <a:picLocks xmlns:a="http://schemas.openxmlformats.org/drawingml/2006/main" noChangeAspect="1"/>
          </p:cNvPicPr>
          <p:nvPr/>
        </p:nvPicPr>
        <p:blipFill>
          <a:blip xmlns:r="http://schemas.openxmlformats.org/officeDocument/2006/relationships" xmlns:a="http://schemas.openxmlformats.org/drawingml/2006/main" r:embed="Rf76513e75ea34357"/>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1CFA08F7-8F87-4B93-961E-FA58CAE45587}"/>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المسؤوليات والحوكمة</a:t>
            </a:r>
          </a:p>
        </p:txBody>
      </p:sp>
      <p:sp>
        <p:nvSpPr>
          <p:cNvPr id="3" name="">
            <a:extLst xmlns:a="http://schemas.openxmlformats.org/drawingml/2006/main">
              <a:ext uri="{FF2B5EF4-FFF2-40B4-BE49-F238E27FC236}">
                <a16:creationId xmlns:a16="http://schemas.microsoft.com/office/drawing/2014/main" id="{F796AD79-FB01-4460-B0DD-82CA4DE1EFC9}"/>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4B031E40-2E9F-4E1E-86D2-310276A9C393}"/>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DE9E38FD-B816-4242-AD4B-EE1FAE48F0FE}"/>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44</a:t>
            </a:r>
          </a:p>
        </p:txBody>
      </p:sp>
      <p:sp>
        <p:nvSpPr>
          <p:cNvPr id="6" name="text-4">
            <a:extLst xmlns:a="http://schemas.openxmlformats.org/drawingml/2006/main">
              <a:ext uri="{FF2B5EF4-FFF2-40B4-BE49-F238E27FC236}">
                <a16:creationId xmlns:a16="http://schemas.microsoft.com/office/drawing/2014/main" id="{32C3410D-2C59-4B40-8AD9-AE719FF69489}"/>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3754BED8-F6D1-4829-8A56-90BF533CC804}"/>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الإيقاع</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ما يملكه</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الدور</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مراجعة شهرية وبوابة 90 يومًا</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الميزانية والعروض وحل عوائق التشغيل</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المدير العام</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متابعة يومية وتقرير أسبوعي</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الخطة والحملات والمحتوى والتقرير</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جمال السياني، التسويق</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مراجعة يومية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السعر والمخزون والتأكيد والإلغاء</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الإيرادات والحجوزات</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قمع مبيعات أسبوعي</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الشركات والعقود والقاعات</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المبيعات</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إغلاق شهري مشترك</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الخدمة والتكاليف والتحصيل والمساهمة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التشغيل والمالية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255540808"/>
      </p:ext>
    </p:extLst>
  </p:cSld>
</p:sld>
</file>

<file path=ppt/slides/slide45.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01F6D924-B004-48E5-A74C-76ABA537380B}"/>
              </a:ext>
            </a:extLst>
          </p:cNvPr>
          <p:cNvPicPr>
            <a:picLocks xmlns:a="http://schemas.openxmlformats.org/drawingml/2006/main" noChangeAspect="1"/>
          </p:cNvPicPr>
          <p:nvPr/>
        </p:nvPicPr>
        <p:blipFill>
          <a:blip xmlns:r="http://schemas.openxmlformats.org/officeDocument/2006/relationships" xmlns:a="http://schemas.openxmlformats.org/drawingml/2006/main" r:embed="R5f3c8133fc45411a"/>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69A9A897-73CE-4D86-A2BF-23ABDBB3FC48}"/>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المخاطر وضوابط الاستجابة</a:t>
            </a:r>
          </a:p>
        </p:txBody>
      </p:sp>
      <p:sp>
        <p:nvSpPr>
          <p:cNvPr id="3" name="">
            <a:extLst xmlns:a="http://schemas.openxmlformats.org/drawingml/2006/main">
              <a:ext uri="{FF2B5EF4-FFF2-40B4-BE49-F238E27FC236}">
                <a16:creationId xmlns:a16="http://schemas.microsoft.com/office/drawing/2014/main" id="{70559617-9B7A-40D8-BBD1-FFCEA88AF59F}"/>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8DD77951-F3AD-4F9F-ACEE-88A6BA6091C0}"/>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2FB03EA5-4DF2-4F10-9E69-CCC77BC605D3}"/>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45</a:t>
            </a:r>
          </a:p>
        </p:txBody>
      </p:sp>
      <p:sp>
        <p:nvSpPr>
          <p:cNvPr id="6" name="text-4">
            <a:extLst xmlns:a="http://schemas.openxmlformats.org/drawingml/2006/main">
              <a:ext uri="{FF2B5EF4-FFF2-40B4-BE49-F238E27FC236}">
                <a16:creationId xmlns:a16="http://schemas.microsoft.com/office/drawing/2014/main" id="{C365CE98-3B11-4876-8B2A-79F2B1C81D5F}"/>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656F9926-EF34-4967-A233-753B6059D43B}"/>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الاستجابة</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إشارة الإنذار</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الخطر</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إيقاف الوعد المتأثر وإصلاح التشغيل</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زيادة الشكاوى أو الإلغاء</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ضعف المنتج أو الخدمة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وقف التوسع ومطابقة رقم الحجز</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حجز مكرر أو فقد المصدر</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قياس خاطئ</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تحسين التحويل أو خفض الوسائط</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تكلفة كاملة تتجاوز الهدف</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ارتفاع كلفة الاكتساب</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عرض محدود ومرونة في الإنفاق</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تراجع سرعة الحجز أو الفعاليات</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طلب متقلب</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دفعة مقدمة وحد ائتماني معتمد</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تأخر سداد أو تجاوز حد</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ائتمان شركات</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1328141638"/>
      </p:ext>
    </p:extLst>
  </p:cSld>
</p:sld>
</file>

<file path=ppt/slides/slide46.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B49489A-3817-4552-8331-94C83305D286}"/>
              </a:ext>
            </a:extLst>
          </p:cNvPr>
          <p:cNvPicPr>
            <a:picLocks xmlns:a="http://schemas.openxmlformats.org/drawingml/2006/main" noChangeAspect="1"/>
          </p:cNvPicPr>
          <p:nvPr/>
        </p:nvPicPr>
        <p:blipFill>
          <a:blip xmlns:r="http://schemas.openxmlformats.org/officeDocument/2006/relationships" xmlns:a="http://schemas.openxmlformats.org/drawingml/2006/main" r:embed="Rc46ac801ddf84a03"/>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FE69065-2CEB-4360-AA64-1334238A4EE7}"/>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البيانات المطلوبة لاعتماد النسخة التشغيلية</a:t>
            </a:r>
          </a:p>
        </p:txBody>
      </p:sp>
      <p:sp>
        <p:nvSpPr>
          <p:cNvPr id="3" name="">
            <a:extLst xmlns:a="http://schemas.openxmlformats.org/drawingml/2006/main">
              <a:ext uri="{FF2B5EF4-FFF2-40B4-BE49-F238E27FC236}">
                <a16:creationId xmlns:a16="http://schemas.microsoft.com/office/drawing/2014/main" id="{8587294C-CF8F-46C3-9A70-30564F4CE1D1}"/>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9F2B16E8-CC1D-4D95-AD38-4685D666339E}"/>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EE240FAC-4939-49D4-BDE5-B9E2E5FCC4AF}"/>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46</a:t>
            </a:r>
          </a:p>
        </p:txBody>
      </p:sp>
      <p:sp>
        <p:nvSpPr>
          <p:cNvPr id="6" name="text-4">
            <a:extLst xmlns:a="http://schemas.openxmlformats.org/drawingml/2006/main">
              <a:ext uri="{FF2B5EF4-FFF2-40B4-BE49-F238E27FC236}">
                <a16:creationId xmlns:a16="http://schemas.microsoft.com/office/drawing/2014/main" id="{7CAD748A-3E27-4B47-AA01-141D777AF778}"/>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graphicFrame>
        <p:nvGraphicFramePr>
          <p:cNvPr id="7" name="">
            <a:extLst xmlns:a="http://schemas.openxmlformats.org/drawingml/2006/main">
              <a:ext uri="{FF2B5EF4-FFF2-40B4-BE49-F238E27FC236}">
                <a16:creationId xmlns:a16="http://schemas.microsoft.com/office/drawing/2014/main" id="{C24CB4F4-D88B-4318-8D7D-F946C3405707}"/>
              </a:ext>
            </a:extLst>
          </p:cNvPr>
          <p:cNvGraphicFramePr/>
          <p:nvPr/>
        </p:nvGraphicFramePr>
        <p:xfrm>
          <a:off xmlns:a="http://schemas.openxmlformats.org/drawingml/2006/main" x="609600" y="1771650"/>
          <a:ext xmlns:a="http://schemas.openxmlformats.org/drawingml/2006/main" cx="14020800" cy="5715000"/>
        </p:xfrm>
        <a:graphic xmlns:a="http://schemas.openxmlformats.org/drawingml/2006/main">
          <a:graphicData uri="http://schemas.openxmlformats.org/drawingml/2006/table">
            <a:tbl>
              <a:tblPr/>
              <a:tblGrid>
                <a:gridCol w="4667250"/>
                <a:gridCol w="4524375"/>
                <a:gridCol w="4810125"/>
              </a:tblGrid>
              <a:tr h="952500">
                <a:tc>
                  <a:txBody>
                    <a:bodyPr wrap="none" lIns="133350" tIns="38100" rIns="133350" bIns="38100"/>
                    <a:lstStyle/>
                    <a:p>
                      <a:pPr algn="r" rtl="1"/>
                      <a:r>
                        <a:rPr sz="2100" b="1" lang="ar-SA">
                          <a:solidFill>
                            <a:srgbClr val="FFFFFF"/>
                          </a:solidFill>
                          <a:latin typeface="Cairo"/>
                          <a:ea typeface="Cairo"/>
                          <a:cs typeface="Cairo"/>
                        </a:rPr>
                        <a:t>سبب الحاجة</a:t>
                      </a:r>
                    </a:p>
                  </a:txBody>
                  <a:tcPr marL="91440" marR="91440" marT="45720" marB="45720" anchor="ctr">
                    <a:lnL w="9525">
                      <a:solidFill>
                        <a:srgbClr val="D9D0C4"/>
                      </a:solidFill>
                      <a:prstDash val="solid"/>
                    </a:lnL>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الفترة / التفصيل</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c>
                  <a:txBody>
                    <a:bodyPr wrap="none" lIns="133350" tIns="38100" rIns="133350" bIns="38100"/>
                    <a:lstStyle/>
                    <a:p>
                      <a:pPr algn="r" rtl="1"/>
                      <a:r>
                        <a:rPr sz="2100" b="1" lang="ar-SA">
                          <a:solidFill>
                            <a:srgbClr val="FFFFFF"/>
                          </a:solidFill>
                          <a:latin typeface="Cairo"/>
                          <a:ea typeface="Cairo"/>
                          <a:cs typeface="Cairo"/>
                        </a:rPr>
                        <a:t>البيانات</a:t>
                      </a:r>
                    </a:p>
                  </a:txBody>
                  <a:tcPr marL="91440" marR="91440" marT="45720" marB="45720" anchor="ctr">
                    <a:lnR w="9525">
                      <a:solidFill>
                        <a:srgbClr val="D9D0C4"/>
                      </a:solidFill>
                      <a:prstDash val="solid"/>
                    </a:lnR>
                    <a:lnT w="9525">
                      <a:solidFill>
                        <a:srgbClr val="D9D0C4"/>
                      </a:solidFill>
                      <a:prstDash val="solid"/>
                    </a:lnT>
                    <a:lnB w="9525">
                      <a:solidFill>
                        <a:srgbClr val="D9D0C4"/>
                      </a:solidFill>
                      <a:prstDash val="solid"/>
                    </a:lnB>
                    <a:solidFill>
                      <a:srgbClr val="A81927"/>
                    </a:solidFill>
                  </a:tcPr>
                </a:tc>
              </a:tr>
              <a:tr h="952500">
                <a:tc>
                  <a:txBody>
                    <a:bodyPr wrap="none" lIns="133350" tIns="38100" rIns="133350" bIns="38100"/>
                    <a:lstStyle/>
                    <a:p>
                      <a:pPr algn="r" rtl="1"/>
                      <a:r>
                        <a:rPr sz="1875" b="0" lang="ar-SA">
                          <a:solidFill>
                            <a:srgbClr val="242323"/>
                          </a:solidFill>
                          <a:latin typeface="Cairo"/>
                          <a:ea typeface="Cairo"/>
                          <a:cs typeface="Cairo"/>
                        </a:rPr>
                        <a:t>خط أساس وموسمية وإلغاء</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12 شهرًا؛ يومي وحسب القناة والفئة</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PMS والحجوزات</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هامش وسعر أرضية واقعي</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متاح للبيع وتكلفة الليلة والباقات</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الغرف والتكاليف</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تكلفة قناة وتحويل مباشر</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OTA والعلامة ومحرك الحجز والشركات</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العقود والعمولات</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r h="952500">
                <a:tc>
                  <a:txBody>
                    <a:bodyPr wrap="none" lIns="133350" tIns="38100" rIns="133350" bIns="38100"/>
                    <a:lstStyle/>
                    <a:p>
                      <a:pPr algn="r" rtl="1"/>
                      <a:r>
                        <a:rPr sz="1875" b="0" lang="ar-SA">
                          <a:solidFill>
                            <a:srgbClr val="242323"/>
                          </a:solidFill>
                          <a:latin typeface="Cairo"/>
                          <a:ea typeface="Cairo"/>
                          <a:cs typeface="Cairo"/>
                        </a:rPr>
                        <a:t>تدقيق وقياس دون فقد ملكية</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روابط وصلاحيات وميزانيات سابقة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c>
                  <a:txBody>
                    <a:bodyPr wrap="none" lIns="133350" tIns="38100" rIns="133350" bIns="38100"/>
                    <a:lstStyle/>
                    <a:p>
                      <a:pPr algn="r" rtl="1"/>
                      <a:r>
                        <a:rPr sz="1875" b="0" lang="ar-SA">
                          <a:solidFill>
                            <a:srgbClr val="242323"/>
                          </a:solidFill>
                          <a:latin typeface="Cairo"/>
                          <a:ea typeface="Cairo"/>
                          <a:cs typeface="Cairo"/>
                        </a:rPr>
                        <a:t>الحسابات الرقمية</a:t>
                      </a:r>
                    </a:p>
                  </a:txBody>
                  <a:tcPr marL="91440" marR="91440" marT="45720" marB="45720" anchor="ctr">
                    <a:lnR w="9525">
                      <a:solidFill>
                        <a:srgbClr val="D9D0C4"/>
                      </a:solidFill>
                      <a:prstDash val="solid"/>
                    </a:lnR>
                    <a:lnB w="9525">
                      <a:solidFill>
                        <a:srgbClr val="D9D0C4"/>
                      </a:solidFill>
                      <a:prstDash val="solid"/>
                    </a:lnB>
                    <a:solidFill>
                      <a:srgbClr val="FAF7F2"/>
                    </a:solidFill>
                  </a:tcPr>
                </a:tc>
              </a:tr>
              <a:tr h="952500">
                <a:tc>
                  <a:txBody>
                    <a:bodyPr wrap="none" lIns="133350" tIns="38100" rIns="133350" bIns="38100"/>
                    <a:lstStyle/>
                    <a:p>
                      <a:pPr algn="r" rtl="1"/>
                      <a:r>
                        <a:rPr sz="1875" b="0" lang="ar-SA">
                          <a:solidFill>
                            <a:srgbClr val="242323"/>
                          </a:solidFill>
                          <a:latin typeface="Cairo"/>
                          <a:ea typeface="Cairo"/>
                          <a:cs typeface="Cairo"/>
                        </a:rPr>
                        <a:t>منتج صحيح وقابل للترويج</a:t>
                      </a:r>
                    </a:p>
                  </a:txBody>
                  <a:tcPr marL="91440" marR="91440" marT="45720" marB="45720" anchor="ctr">
                    <a:lnL w="9525">
                      <a:solidFill>
                        <a:srgbClr val="D9D0C4"/>
                      </a:solidFill>
                      <a:prstDash val="solid"/>
                    </a:lnL>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تصنيف وسعات وسياسات وحقوق صور</a:t>
                      </a:r>
                    </a:p>
                  </a:txBody>
                  <a:tcPr marL="91440" marR="91440" marT="45720" marB="45720" anchor="ctr">
                    <a:lnR w="9525">
                      <a:solidFill>
                        <a:srgbClr val="D9D0C4"/>
                      </a:solidFill>
                      <a:prstDash val="solid"/>
                    </a:lnR>
                    <a:lnB w="9525">
                      <a:solidFill>
                        <a:srgbClr val="D9D0C4"/>
                      </a:solidFill>
                      <a:prstDash val="solid"/>
                    </a:lnB>
                    <a:solidFill>
                      <a:srgbClr val="FFFFFF"/>
                    </a:solidFill>
                  </a:tcPr>
                </a:tc>
                <a:tc>
                  <a:txBody>
                    <a:bodyPr wrap="none" lIns="133350" tIns="38100" rIns="133350" bIns="38100"/>
                    <a:lstStyle/>
                    <a:p>
                      <a:pPr algn="r" rtl="1"/>
                      <a:r>
                        <a:rPr sz="1875" b="0" lang="ar-SA">
                          <a:solidFill>
                            <a:srgbClr val="242323"/>
                          </a:solidFill>
                          <a:latin typeface="Cairo"/>
                          <a:ea typeface="Cairo"/>
                          <a:cs typeface="Cairo"/>
                        </a:rPr>
                        <a:t>الرخصة والمرافق</a:t>
                      </a:r>
                    </a:p>
                  </a:txBody>
                  <a:tcPr marL="91440" marR="91440" marT="45720" marB="45720" anchor="ctr">
                    <a:lnR w="9525">
                      <a:solidFill>
                        <a:srgbClr val="D9D0C4"/>
                      </a:solidFill>
                      <a:prstDash val="solid"/>
                    </a:lnR>
                    <a:lnB w="9525">
                      <a:solidFill>
                        <a:srgbClr val="D9D0C4"/>
                      </a:solidFill>
                      <a:prstDash val="solid"/>
                    </a:lnB>
                    <a:solidFill>
                      <a:srgbClr val="FFFFFF"/>
                    </a:solidFill>
                  </a:tcPr>
                </a:tc>
              </a:tr>
            </a:tbl>
          </a:graphicData>
        </a:graphic>
      </p:graphicFrame>
    </p:spTree>
    <p:extLst>
      <p:ext uri="{BB962C8B-B14F-4D97-AF65-F5344CB8AC3E}">
        <p14:creationId xmlns:p14="http://schemas.microsoft.com/office/powerpoint/2010/main" val="1038809083"/>
      </p:ext>
    </p:extLst>
  </p:cSld>
</p:sld>
</file>

<file path=ppt/slides/slide47.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6C826180-31B1-4746-9F7B-5BF0FAFBEEDC}"/>
              </a:ext>
            </a:extLst>
          </p:cNvPr>
          <p:cNvPicPr>
            <a:picLocks xmlns:a="http://schemas.openxmlformats.org/drawingml/2006/main" noChangeAspect="1"/>
          </p:cNvPicPr>
          <p:nvPr/>
        </p:nvPicPr>
        <p:blipFill>
          <a:blip xmlns:r="http://schemas.openxmlformats.org/officeDocument/2006/relationships" xmlns:a="http://schemas.openxmlformats.org/drawingml/2006/main" r:embed="Re84f93d5e5f74102"/>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877DC0F-78CF-47F1-8173-7F039C430D95}"/>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قرار الاعتماد المقترح</a:t>
            </a:r>
          </a:p>
        </p:txBody>
      </p:sp>
      <p:sp>
        <p:nvSpPr>
          <p:cNvPr id="3" name="">
            <a:extLst xmlns:a="http://schemas.openxmlformats.org/drawingml/2006/main">
              <a:ext uri="{FF2B5EF4-FFF2-40B4-BE49-F238E27FC236}">
                <a16:creationId xmlns:a16="http://schemas.microsoft.com/office/drawing/2014/main" id="{09C01B22-A9E3-4372-B66F-29EE93C09333}"/>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BCD89A31-E277-4DE7-B5BF-C6CC516F71D3}"/>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68663EE5-C921-4D32-AC22-4ED667074C6C}"/>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47</a:t>
            </a:r>
          </a:p>
        </p:txBody>
      </p:sp>
      <p:sp>
        <p:nvSpPr>
          <p:cNvPr id="6" name="text-4">
            <a:extLst xmlns:a="http://schemas.openxmlformats.org/drawingml/2006/main">
              <a:ext uri="{FF2B5EF4-FFF2-40B4-BE49-F238E27FC236}">
                <a16:creationId xmlns:a16="http://schemas.microsoft.com/office/drawing/2014/main" id="{C19C7293-77FC-46DF-80AC-AB44AA1B883C}"/>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1AA6A32C-5707-4C0D-B8F1-B65A3CA5F86D}"/>
              </a:ext>
            </a:extLst>
          </p:cNvPr>
          <p:cNvSpPr>
            <a:spLocks xmlns:a="http://schemas.openxmlformats.org/drawingml/2006/main" noGrp="1"/>
          </p:cNvSpPr>
          <p:nvPr/>
        </p:nvSpPr>
        <p:spPr>
          <a:xfrm xmlns:a="http://schemas.openxmlformats.org/drawingml/2006/main">
            <a:off x="809625" y="1857375"/>
            <a:ext cx="13668375"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850" b="1">
                <a:solidFill>
                  <a:srgbClr val="242323"/>
                </a:solidFill>
                <a:latin typeface="Cairo"/>
                <a:ea typeface="Cairo"/>
                <a:cs typeface="Cairo"/>
              </a:defRPr>
            </a:defPPr>
          </a:lstStyle>
          <a:p xmlns:a="http://schemas.openxmlformats.org/drawingml/2006/main">
            <a:pPr algn="r" rtl="1">
              <a:defRPr sz="2850" b="1">
                <a:solidFill>
                  <a:srgbClr val="242323"/>
                </a:solidFill>
                <a:latin typeface="Cairo"/>
                <a:ea typeface="Cairo"/>
                <a:cs typeface="Cairo"/>
              </a:defRPr>
            </a:pPr>
            <a:r>
              <a:rPr sz="2850" b="1" lang="ar-SA">
                <a:solidFill>
                  <a:srgbClr val="242323"/>
                </a:solidFill>
                <a:latin typeface="Cairo"/>
                <a:ea typeface="Cairo"/>
                <a:cs typeface="Cairo"/>
              </a:rPr>
              <a:t>اعتماد تجربة، ثم زيادة الاستثمار وفق الدليل</a:t>
            </a:r>
          </a:p>
        </p:txBody>
      </p:sp>
      <p:sp>
        <p:nvSpPr>
          <p:cNvPr id="8" name="text-6">
            <a:extLst xmlns:a="http://schemas.openxmlformats.org/drawingml/2006/main">
              <a:ext uri="{FF2B5EF4-FFF2-40B4-BE49-F238E27FC236}">
                <a16:creationId xmlns:a16="http://schemas.microsoft.com/office/drawing/2014/main" id="{DE22BB58-0A40-44D8-8245-56FA6BC22136}"/>
              </a:ext>
            </a:extLst>
          </p:cNvPr>
          <p:cNvSpPr>
            <a:spLocks xmlns:a="http://schemas.openxmlformats.org/drawingml/2006/main" noGrp="1"/>
          </p:cNvSpPr>
          <p:nvPr/>
        </p:nvSpPr>
        <p:spPr>
          <a:xfrm xmlns:a="http://schemas.openxmlformats.org/drawingml/2006/main">
            <a:off x="952500" y="2595563"/>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تسمية مسؤول لكل مسار، وتسليم الصلاحيات والبيانات في أول أسبوع.</a:t>
            </a:r>
          </a:p>
        </p:txBody>
      </p:sp>
      <p:sp>
        <p:nvSpPr>
          <p:cNvPr id="9" name="text-7">
            <a:extLst xmlns:a="http://schemas.openxmlformats.org/drawingml/2006/main">
              <a:ext uri="{FF2B5EF4-FFF2-40B4-BE49-F238E27FC236}">
                <a16:creationId xmlns:a16="http://schemas.microsoft.com/office/drawing/2014/main" id="{C397918C-68F1-4B48-8F66-C238E403642A}"/>
              </a:ext>
            </a:extLst>
          </p:cNvPr>
          <p:cNvSpPr>
            <a:spLocks xmlns:a="http://schemas.openxmlformats.org/drawingml/2006/main" noGrp="1"/>
          </p:cNvSpPr>
          <p:nvPr/>
        </p:nvSpPr>
        <p:spPr>
          <a:xfrm xmlns:a="http://schemas.openxmlformats.org/drawingml/2006/main">
            <a:off x="952500" y="3211259"/>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اعتماد 24,000 ريال للتأسيس مقابل تسليمات واضحة، وسقف 95,700 ريال لتشغيل ثلاثة أشهر.</a:t>
            </a:r>
          </a:p>
        </p:txBody>
      </p:sp>
      <p:sp>
        <p:nvSpPr>
          <p:cNvPr id="10" name="text-8">
            <a:extLst xmlns:a="http://schemas.openxmlformats.org/drawingml/2006/main">
              <a:ext uri="{FF2B5EF4-FFF2-40B4-BE49-F238E27FC236}">
                <a16:creationId xmlns:a16="http://schemas.microsoft.com/office/drawing/2014/main" id="{055CBF40-8E35-4CD0-8254-41BD00854243}"/>
              </a:ext>
            </a:extLst>
          </p:cNvPr>
          <p:cNvSpPr>
            <a:spLocks xmlns:a="http://schemas.openxmlformats.org/drawingml/2006/main" noGrp="1"/>
          </p:cNvSpPr>
          <p:nvPr/>
        </p:nvSpPr>
        <p:spPr>
          <a:xfrm xmlns:a="http://schemas.openxmlformats.org/drawingml/2006/main">
            <a:off x="952500" y="3826954"/>
            <a:ext cx="13335000" cy="5013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اعتماد تعريف موحد للحجز المُقام والإيراد الصافي والمساهمة، وإغلاق أول تقرير مشترك في اليوم 30.</a:t>
            </a:r>
          </a:p>
        </p:txBody>
      </p:sp>
      <p:sp>
        <p:nvSpPr>
          <p:cNvPr id="11" name="text-9">
            <a:extLst xmlns:a="http://schemas.openxmlformats.org/drawingml/2006/main">
              <a:ext uri="{FF2B5EF4-FFF2-40B4-BE49-F238E27FC236}">
                <a16:creationId xmlns:a16="http://schemas.microsoft.com/office/drawing/2014/main" id="{9E0DCFFA-0114-4961-9051-60B60D384163}"/>
              </a:ext>
            </a:extLst>
          </p:cNvPr>
          <p:cNvSpPr>
            <a:spLocks xmlns:a="http://schemas.openxmlformats.org/drawingml/2006/main" noGrp="1"/>
          </p:cNvSpPr>
          <p:nvPr/>
        </p:nvSpPr>
        <p:spPr>
          <a:xfrm xmlns:a="http://schemas.openxmlformats.org/drawingml/2006/main">
            <a:off x="952500" y="4442651"/>
            <a:ext cx="13335000" cy="88849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2400" b="0">
                <a:solidFill>
                  <a:srgbClr val="242323"/>
                </a:solidFill>
                <a:latin typeface="Cairo"/>
                <a:ea typeface="Cairo"/>
                <a:cs typeface="Cairo"/>
              </a:defRPr>
            </a:defPPr>
          </a:lstStyle>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في اليوم 90: يُستكمل المسار الأساسي فقط إذا أثبت القياس سلامة التحويل وجدوى القنوات والقدرة</a:t>
            </a:r>
          </a:p>
          <a:p xmlns:a="http://schemas.openxmlformats.org/drawingml/2006/main">
            <a:pPr algn="r" rtl="1">
              <a:defRPr sz="2400" b="0">
                <a:solidFill>
                  <a:srgbClr val="242323"/>
                </a:solidFill>
                <a:latin typeface="Cairo"/>
                <a:ea typeface="Cairo"/>
                <a:cs typeface="Cairo"/>
              </a:defRPr>
            </a:pPr>
            <a:r>
              <a:rPr sz="2400" b="0" lang="ar-SA">
                <a:solidFill>
                  <a:srgbClr val="242323"/>
                </a:solidFill>
                <a:latin typeface="Cairo"/>
                <a:ea typeface="Cairo"/>
                <a:cs typeface="Cairo"/>
              </a:rPr>
              <a:t>التشغيلية.</a:t>
            </a:r>
          </a:p>
        </p:txBody>
      </p:sp>
    </p:spTree>
    <p:extLst>
      <p:ext uri="{BB962C8B-B14F-4D97-AF65-F5344CB8AC3E}">
        <p14:creationId xmlns:p14="http://schemas.microsoft.com/office/powerpoint/2010/main" val="1076425061"/>
      </p:ext>
    </p:extLst>
  </p:cSld>
</p:sld>
</file>

<file path=ppt/slides/slide48.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25" name="">
            <a:extLst xmlns:a="http://schemas.openxmlformats.org/drawingml/2006/main">
              <a:ext uri="{FF2B5EF4-FFF2-40B4-BE49-F238E27FC236}">
                <a16:creationId xmlns:a16="http://schemas.microsoft.com/office/drawing/2014/main" id="{7B3B662D-FDC3-4010-8421-4E987FC87493}"/>
              </a:ext>
            </a:extLst>
          </p:cNvPr>
          <p:cNvPicPr>
            <a:picLocks xmlns:a="http://schemas.openxmlformats.org/drawingml/2006/main" noChangeAspect="1"/>
          </p:cNvPicPr>
          <p:nvPr/>
        </p:nvPicPr>
        <p:blipFill>
          <a:blip xmlns:r="http://schemas.openxmlformats.org/officeDocument/2006/relationships" xmlns:a="http://schemas.openxmlformats.org/drawingml/2006/main" r:embed="R76ee26793b3844d1"/>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DF7F677D-D716-4C51-9E86-D34BA86156DB}"/>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المصادر: الفندق والمنتج والسمعة</a:t>
            </a:r>
          </a:p>
        </p:txBody>
      </p:sp>
      <p:sp>
        <p:nvSpPr>
          <p:cNvPr id="3" name="">
            <a:extLst xmlns:a="http://schemas.openxmlformats.org/drawingml/2006/main">
              <a:ext uri="{FF2B5EF4-FFF2-40B4-BE49-F238E27FC236}">
                <a16:creationId xmlns:a16="http://schemas.microsoft.com/office/drawing/2014/main" id="{DC3929DC-7F16-4A32-A931-7890180C97E2}"/>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504BBDA7-753E-4083-974D-299E95E80009}"/>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06E73592-22A9-44D4-B96D-08469791467B}"/>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48</a:t>
            </a:r>
          </a:p>
        </p:txBody>
      </p:sp>
      <p:sp>
        <p:nvSpPr>
          <p:cNvPr id="6" name="text-4">
            <a:extLst xmlns:a="http://schemas.openxmlformats.org/drawingml/2006/main">
              <a:ext uri="{FF2B5EF4-FFF2-40B4-BE49-F238E27FC236}">
                <a16:creationId xmlns:a16="http://schemas.microsoft.com/office/drawing/2014/main" id="{9577E1BD-806D-4A79-9029-701E45DC1994}"/>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87FDB1EB-5CF6-40E2-A85E-01AE291F891D}"/>
              </a:ext>
            </a:extLst>
          </p:cNvPr>
          <p:cNvSpPr>
            <a:spLocks xmlns:a="http://schemas.openxmlformats.org/drawingml/2006/main" noGrp="1"/>
          </p:cNvSpPr>
          <p:nvPr/>
        </p:nvSpPr>
        <p:spPr>
          <a:xfrm xmlns:a="http://schemas.openxmlformats.org/drawingml/2006/main">
            <a:off x="4095750" y="17430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S01 Best Western | صفحة الفندق الرسمية</a:t>
            </a:r>
          </a:p>
        </p:txBody>
      </p:sp>
      <p:sp>
        <p:nvSpPr>
          <p:cNvPr id="8" name="text-6">
            <a:extLst xmlns:a="http://schemas.openxmlformats.org/drawingml/2006/main">
              <a:ext uri="{FF2B5EF4-FFF2-40B4-BE49-F238E27FC236}">
                <a16:creationId xmlns:a16="http://schemas.microsoft.com/office/drawing/2014/main" id="{28A7A7C3-1229-4FC9-823F-D2A07E742532}"/>
              </a:ext>
            </a:extLst>
          </p:cNvPr>
          <p:cNvSpPr>
            <a:spLocks xmlns:a="http://schemas.openxmlformats.org/drawingml/2006/main" noGrp="1"/>
          </p:cNvSpPr>
          <p:nvPr/>
        </p:nvSpPr>
        <p:spPr>
          <a:xfrm xmlns:a="http://schemas.openxmlformats.org/drawingml/2006/main">
            <a:off x="609600" y="2133600"/>
            <a:ext cx="1402080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الموقع والخدمات والتعريف بالفندق. بيانات منشورة وليست معاينة ميدانية.</a:t>
            </a:r>
          </a:p>
        </p:txBody>
      </p:sp>
      <p:sp>
        <p:nvSpPr>
          <p:cNvPr id="9" name="text-7">
            <a:extLst xmlns:a="http://schemas.openxmlformats.org/drawingml/2006/main">
              <a:ext uri="{FF2B5EF4-FFF2-40B4-BE49-F238E27FC236}">
                <a16:creationId xmlns:a16="http://schemas.microsoft.com/office/drawing/2014/main" id="{0D840228-0171-488C-B2F1-CE3EECB1EF34}"/>
              </a:ext>
            </a:extLst>
          </p:cNvPr>
          <p:cNvSpPr>
            <a:spLocks xmlns:a="http://schemas.openxmlformats.org/drawingml/2006/main" noGrp="1"/>
          </p:cNvSpPr>
          <p:nvPr/>
        </p:nvSpPr>
        <p:spPr>
          <a:xfrm xmlns:a="http://schemas.openxmlformats.org/drawingml/2006/main">
            <a:off x="609600" y="17907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www.bestwestern.com</a:t>
            </a:r>
          </a:p>
        </p:txBody>
      </p:sp>
      <p:sp>
        <p:nvSpPr>
          <p:cNvPr id="10" name="text-8">
            <a:extLst xmlns:a="http://schemas.openxmlformats.org/drawingml/2006/main">
              <a:ext uri="{FF2B5EF4-FFF2-40B4-BE49-F238E27FC236}">
                <a16:creationId xmlns:a16="http://schemas.microsoft.com/office/drawing/2014/main" id="{69A14136-EA19-4C26-8456-BAD3CE1136D7}"/>
              </a:ext>
            </a:extLst>
          </p:cNvPr>
          <p:cNvSpPr>
            <a:spLocks xmlns:a="http://schemas.openxmlformats.org/drawingml/2006/main" noGrp="1"/>
          </p:cNvSpPr>
          <p:nvPr/>
        </p:nvSpPr>
        <p:spPr>
          <a:xfrm xmlns:a="http://schemas.openxmlformats.org/drawingml/2006/main">
            <a:off x="4095750" y="26955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S02 Best Western | الغرف والأسعار</a:t>
            </a:r>
          </a:p>
        </p:txBody>
      </p:sp>
      <p:sp>
        <p:nvSpPr>
          <p:cNvPr id="11" name="text-9">
            <a:extLst xmlns:a="http://schemas.openxmlformats.org/drawingml/2006/main">
              <a:ext uri="{FF2B5EF4-FFF2-40B4-BE49-F238E27FC236}">
                <a16:creationId xmlns:a16="http://schemas.microsoft.com/office/drawing/2014/main" id="{A06D8081-19DC-4FC0-8190-91549DE3EFBA}"/>
              </a:ext>
            </a:extLst>
          </p:cNvPr>
          <p:cNvSpPr>
            <a:spLocks xmlns:a="http://schemas.openxmlformats.org/drawingml/2006/main" noGrp="1"/>
          </p:cNvSpPr>
          <p:nvPr/>
        </p:nvSpPr>
        <p:spPr>
          <a:xfrm xmlns:a="http://schemas.openxmlformats.org/drawingml/2006/main">
            <a:off x="609600" y="3086100"/>
            <a:ext cx="1402080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أنواع الغرف. الأسعار المفهرسة تخص سبتمبر 2026 ولا تمثل عرضًا ساريًا.</a:t>
            </a:r>
          </a:p>
        </p:txBody>
      </p:sp>
      <p:sp>
        <p:nvSpPr>
          <p:cNvPr id="12" name="text-10">
            <a:extLst xmlns:a="http://schemas.openxmlformats.org/drawingml/2006/main">
              <a:ext uri="{FF2B5EF4-FFF2-40B4-BE49-F238E27FC236}">
                <a16:creationId xmlns:a16="http://schemas.microsoft.com/office/drawing/2014/main" id="{C9181032-9B37-42D1-BBBE-839DB9136848}"/>
              </a:ext>
            </a:extLst>
          </p:cNvPr>
          <p:cNvSpPr>
            <a:spLocks xmlns:a="http://schemas.openxmlformats.org/drawingml/2006/main" noGrp="1"/>
          </p:cNvSpPr>
          <p:nvPr/>
        </p:nvSpPr>
        <p:spPr>
          <a:xfrm xmlns:a="http://schemas.openxmlformats.org/drawingml/2006/main">
            <a:off x="609600" y="27432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www.bestwestern.com</a:t>
            </a:r>
          </a:p>
        </p:txBody>
      </p:sp>
      <p:sp>
        <p:nvSpPr>
          <p:cNvPr id="13" name="text-11">
            <a:extLst xmlns:a="http://schemas.openxmlformats.org/drawingml/2006/main">
              <a:ext uri="{FF2B5EF4-FFF2-40B4-BE49-F238E27FC236}">
                <a16:creationId xmlns:a16="http://schemas.microsoft.com/office/drawing/2014/main" id="{AB6C420A-38FE-4C1B-8E03-3F869548EAA9}"/>
              </a:ext>
            </a:extLst>
          </p:cNvPr>
          <p:cNvSpPr>
            <a:spLocks xmlns:a="http://schemas.openxmlformats.org/drawingml/2006/main" noGrp="1"/>
          </p:cNvSpPr>
          <p:nvPr/>
        </p:nvSpPr>
        <p:spPr>
          <a:xfrm xmlns:a="http://schemas.openxmlformats.org/drawingml/2006/main">
            <a:off x="4095750" y="36480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S03 Best Western | المرافق</a:t>
            </a:r>
          </a:p>
        </p:txBody>
      </p:sp>
      <p:sp>
        <p:nvSpPr>
          <p:cNvPr id="14" name="text-12">
            <a:extLst xmlns:a="http://schemas.openxmlformats.org/drawingml/2006/main">
              <a:ext uri="{FF2B5EF4-FFF2-40B4-BE49-F238E27FC236}">
                <a16:creationId xmlns:a16="http://schemas.microsoft.com/office/drawing/2014/main" id="{D462E30F-A3F1-4FC0-9D24-9147382997F8}"/>
              </a:ext>
            </a:extLst>
          </p:cNvPr>
          <p:cNvSpPr>
            <a:spLocks xmlns:a="http://schemas.openxmlformats.org/drawingml/2006/main" noGrp="1"/>
          </p:cNvSpPr>
          <p:nvPr/>
        </p:nvSpPr>
        <p:spPr>
          <a:xfrm xmlns:a="http://schemas.openxmlformats.org/drawingml/2006/main">
            <a:off x="609600" y="4038600"/>
            <a:ext cx="1402080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المسبح الخارجي والمطعم والسبا وخدمات الوصول.</a:t>
            </a:r>
          </a:p>
        </p:txBody>
      </p:sp>
      <p:sp>
        <p:nvSpPr>
          <p:cNvPr id="15" name="text-13">
            <a:extLst xmlns:a="http://schemas.openxmlformats.org/drawingml/2006/main">
              <a:ext uri="{FF2B5EF4-FFF2-40B4-BE49-F238E27FC236}">
                <a16:creationId xmlns:a16="http://schemas.microsoft.com/office/drawing/2014/main" id="{E7DB9E9A-ACAB-4D1B-85BE-0ABB84C084A2}"/>
              </a:ext>
            </a:extLst>
          </p:cNvPr>
          <p:cNvSpPr>
            <a:spLocks xmlns:a="http://schemas.openxmlformats.org/drawingml/2006/main" noGrp="1"/>
          </p:cNvSpPr>
          <p:nvPr/>
        </p:nvSpPr>
        <p:spPr>
          <a:xfrm xmlns:a="http://schemas.openxmlformats.org/drawingml/2006/main">
            <a:off x="609600" y="36957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www.bestwestern.com</a:t>
            </a:r>
          </a:p>
        </p:txBody>
      </p:sp>
      <p:sp>
        <p:nvSpPr>
          <p:cNvPr id="16" name="text-14">
            <a:extLst xmlns:a="http://schemas.openxmlformats.org/drawingml/2006/main">
              <a:ext uri="{FF2B5EF4-FFF2-40B4-BE49-F238E27FC236}">
                <a16:creationId xmlns:a16="http://schemas.microsoft.com/office/drawing/2014/main" id="{CAC0D7A8-0D11-475B-AC98-17508B75C8D8}"/>
              </a:ext>
            </a:extLst>
          </p:cNvPr>
          <p:cNvSpPr>
            <a:spLocks xmlns:a="http://schemas.openxmlformats.org/drawingml/2006/main" noGrp="1"/>
          </p:cNvSpPr>
          <p:nvPr/>
        </p:nvSpPr>
        <p:spPr>
          <a:xfrm xmlns:a="http://schemas.openxmlformats.org/drawingml/2006/main">
            <a:off x="4095750" y="46005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S04 Best Western | الاجتماعات والفعاليات</a:t>
            </a:r>
          </a:p>
        </p:txBody>
      </p:sp>
      <p:sp>
        <p:nvSpPr>
          <p:cNvPr id="17" name="text-15">
            <a:extLst xmlns:a="http://schemas.openxmlformats.org/drawingml/2006/main">
              <a:ext uri="{FF2B5EF4-FFF2-40B4-BE49-F238E27FC236}">
                <a16:creationId xmlns:a16="http://schemas.microsoft.com/office/drawing/2014/main" id="{65F8B3FD-6223-431A-B717-89D8A7AF37B0}"/>
              </a:ext>
            </a:extLst>
          </p:cNvPr>
          <p:cNvSpPr>
            <a:spLocks xmlns:a="http://schemas.openxmlformats.org/drawingml/2006/main" noGrp="1"/>
          </p:cNvSpPr>
          <p:nvPr/>
        </p:nvSpPr>
        <p:spPr>
          <a:xfrm xmlns:a="http://schemas.openxmlformats.org/drawingml/2006/main">
            <a:off x="609600" y="4991100"/>
            <a:ext cx="1402080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264 غرفة منشورة و3 قاعات وسعات 15 و35 و85. بيانات المساحات متعارضة داخليًا.</a:t>
            </a:r>
          </a:p>
        </p:txBody>
      </p:sp>
      <p:sp>
        <p:nvSpPr>
          <p:cNvPr id="18" name="text-16">
            <a:extLst xmlns:a="http://schemas.openxmlformats.org/drawingml/2006/main">
              <a:ext uri="{FF2B5EF4-FFF2-40B4-BE49-F238E27FC236}">
                <a16:creationId xmlns:a16="http://schemas.microsoft.com/office/drawing/2014/main" id="{E8CDBE09-43C5-4C4C-801C-D50A8D2FBCFF}"/>
              </a:ext>
            </a:extLst>
          </p:cNvPr>
          <p:cNvSpPr>
            <a:spLocks xmlns:a="http://schemas.openxmlformats.org/drawingml/2006/main" noGrp="1"/>
          </p:cNvSpPr>
          <p:nvPr/>
        </p:nvSpPr>
        <p:spPr>
          <a:xfrm xmlns:a="http://schemas.openxmlformats.org/drawingml/2006/main">
            <a:off x="609600" y="46482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www.bestwestern.com</a:t>
            </a:r>
          </a:p>
        </p:txBody>
      </p:sp>
      <p:sp>
        <p:nvSpPr>
          <p:cNvPr id="19" name="text-17">
            <a:extLst xmlns:a="http://schemas.openxmlformats.org/drawingml/2006/main">
              <a:ext uri="{FF2B5EF4-FFF2-40B4-BE49-F238E27FC236}">
                <a16:creationId xmlns:a16="http://schemas.microsoft.com/office/drawing/2014/main" id="{377FC498-4076-413B-89F2-99C05B7A6631}"/>
              </a:ext>
            </a:extLst>
          </p:cNvPr>
          <p:cNvSpPr>
            <a:spLocks xmlns:a="http://schemas.openxmlformats.org/drawingml/2006/main" noGrp="1"/>
          </p:cNvSpPr>
          <p:nvPr/>
        </p:nvSpPr>
        <p:spPr>
          <a:xfrm xmlns:a="http://schemas.openxmlformats.org/drawingml/2006/main">
            <a:off x="4095750" y="55530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S05 Booking.com | صفحة الفندق وتقييمات النزلاء</a:t>
            </a:r>
          </a:p>
        </p:txBody>
      </p:sp>
      <p:sp>
        <p:nvSpPr>
          <p:cNvPr id="20" name="text-18">
            <a:extLst xmlns:a="http://schemas.openxmlformats.org/drawingml/2006/main">
              <a:ext uri="{FF2B5EF4-FFF2-40B4-BE49-F238E27FC236}">
                <a16:creationId xmlns:a16="http://schemas.microsoft.com/office/drawing/2014/main" id="{65A0CB10-C34E-4B15-ABC0-86146723BA57}"/>
              </a:ext>
            </a:extLst>
          </p:cNvPr>
          <p:cNvSpPr>
            <a:spLocks xmlns:a="http://schemas.openxmlformats.org/drawingml/2006/main" noGrp="1"/>
          </p:cNvSpPr>
          <p:nvPr/>
        </p:nvSpPr>
        <p:spPr>
          <a:xfrm xmlns:a="http://schemas.openxmlformats.org/drawingml/2006/main">
            <a:off x="609600" y="5943600"/>
            <a:ext cx="1402080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لقطة مفهرسة: 8.6 من 10، نحو 835 تقييمًا. ليست قراءة مباشرة لتقييمات Google.</a:t>
            </a:r>
          </a:p>
        </p:txBody>
      </p:sp>
      <p:sp>
        <p:nvSpPr>
          <p:cNvPr id="21" name="text-19">
            <a:extLst xmlns:a="http://schemas.openxmlformats.org/drawingml/2006/main">
              <a:ext uri="{FF2B5EF4-FFF2-40B4-BE49-F238E27FC236}">
                <a16:creationId xmlns:a16="http://schemas.microsoft.com/office/drawing/2014/main" id="{1272CDCD-FC92-4B0B-A980-2683ECC51024}"/>
              </a:ext>
            </a:extLst>
          </p:cNvPr>
          <p:cNvSpPr>
            <a:spLocks xmlns:a="http://schemas.openxmlformats.org/drawingml/2006/main" noGrp="1"/>
          </p:cNvSpPr>
          <p:nvPr/>
        </p:nvSpPr>
        <p:spPr>
          <a:xfrm xmlns:a="http://schemas.openxmlformats.org/drawingml/2006/main">
            <a:off x="609600" y="56007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www.booking.com</a:t>
            </a:r>
          </a:p>
        </p:txBody>
      </p:sp>
      <p:sp>
        <p:nvSpPr>
          <p:cNvPr id="22" name="text-20">
            <a:extLst xmlns:a="http://schemas.openxmlformats.org/drawingml/2006/main">
              <a:ext uri="{FF2B5EF4-FFF2-40B4-BE49-F238E27FC236}">
                <a16:creationId xmlns:a16="http://schemas.microsoft.com/office/drawing/2014/main" id="{A0E0A425-A509-47B1-A4C8-7186BBEE7E28}"/>
              </a:ext>
            </a:extLst>
          </p:cNvPr>
          <p:cNvSpPr>
            <a:spLocks xmlns:a="http://schemas.openxmlformats.org/drawingml/2006/main" noGrp="1"/>
          </p:cNvSpPr>
          <p:nvPr/>
        </p:nvSpPr>
        <p:spPr>
          <a:xfrm xmlns:a="http://schemas.openxmlformats.org/drawingml/2006/main">
            <a:off x="4095750" y="65055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S13 Best Western السعودية | صفحة الفندق والشعار</a:t>
            </a:r>
          </a:p>
        </p:txBody>
      </p:sp>
      <p:sp>
        <p:nvSpPr>
          <p:cNvPr id="23" name="text-21">
            <a:extLst xmlns:a="http://schemas.openxmlformats.org/drawingml/2006/main">
              <a:ext uri="{FF2B5EF4-FFF2-40B4-BE49-F238E27FC236}">
                <a16:creationId xmlns:a16="http://schemas.microsoft.com/office/drawing/2014/main" id="{73F14049-63DA-4847-AE63-F8A67E26D6B9}"/>
              </a:ext>
            </a:extLst>
          </p:cNvPr>
          <p:cNvSpPr>
            <a:spLocks xmlns:a="http://schemas.openxmlformats.org/drawingml/2006/main" noGrp="1"/>
          </p:cNvSpPr>
          <p:nvPr/>
        </p:nvSpPr>
        <p:spPr>
          <a:xfrm xmlns:a="http://schemas.openxmlformats.org/drawingml/2006/main">
            <a:off x="609600" y="6896100"/>
            <a:ext cx="14020800" cy="561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الموقع المحلي يتضمن وصفًا إنجليزيًا داخل واجهة عربية. شعار Premier الأصلي من الموقع.</a:t>
            </a:r>
          </a:p>
        </p:txBody>
      </p:sp>
      <p:sp>
        <p:nvSpPr>
          <p:cNvPr id="24" name="text-22">
            <a:extLst xmlns:a="http://schemas.openxmlformats.org/drawingml/2006/main">
              <a:ext uri="{FF2B5EF4-FFF2-40B4-BE49-F238E27FC236}">
                <a16:creationId xmlns:a16="http://schemas.microsoft.com/office/drawing/2014/main" id="{3A588703-C72D-49CC-931C-32991CB7F18F}"/>
              </a:ext>
            </a:extLst>
          </p:cNvPr>
          <p:cNvSpPr>
            <a:spLocks xmlns:a="http://schemas.openxmlformats.org/drawingml/2006/main" noGrp="1"/>
          </p:cNvSpPr>
          <p:nvPr/>
        </p:nvSpPr>
        <p:spPr>
          <a:xfrm xmlns:a="http://schemas.openxmlformats.org/drawingml/2006/main">
            <a:off x="609600" y="65532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www.bestwestern.sa</a:t>
            </a:r>
          </a:p>
        </p:txBody>
      </p:sp>
    </p:spTree>
    <p:extLst>
      <p:ext uri="{BB962C8B-B14F-4D97-AF65-F5344CB8AC3E}">
        <p14:creationId xmlns:p14="http://schemas.microsoft.com/office/powerpoint/2010/main" val="380488662"/>
      </p:ext>
    </p:extLst>
  </p:cSld>
</p:sld>
</file>

<file path=ppt/slides/slide49.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9" name="">
            <a:extLst xmlns:a="http://schemas.openxmlformats.org/drawingml/2006/main">
              <a:ext uri="{FF2B5EF4-FFF2-40B4-BE49-F238E27FC236}">
                <a16:creationId xmlns:a16="http://schemas.microsoft.com/office/drawing/2014/main" id="{CF4AF276-8F7F-4A03-AE8B-463E86326A8A}"/>
              </a:ext>
            </a:extLst>
          </p:cNvPr>
          <p:cNvPicPr>
            <a:picLocks xmlns:a="http://schemas.openxmlformats.org/drawingml/2006/main" noChangeAspect="1"/>
          </p:cNvPicPr>
          <p:nvPr/>
        </p:nvPicPr>
        <p:blipFill>
          <a:blip xmlns:r="http://schemas.openxmlformats.org/officeDocument/2006/relationships" xmlns:a="http://schemas.openxmlformats.org/drawingml/2006/main" r:embed="Rc6dce6ccfc024e52"/>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47E36AC0-5080-4D5D-B2AC-DA12F29A43A7}"/>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المصادر: السوق السعودي والرياض</a:t>
            </a:r>
          </a:p>
        </p:txBody>
      </p:sp>
      <p:sp>
        <p:nvSpPr>
          <p:cNvPr id="3" name="">
            <a:extLst xmlns:a="http://schemas.openxmlformats.org/drawingml/2006/main">
              <a:ext uri="{FF2B5EF4-FFF2-40B4-BE49-F238E27FC236}">
                <a16:creationId xmlns:a16="http://schemas.microsoft.com/office/drawing/2014/main" id="{A94743B1-F104-4C1F-9EBB-497F45BD0F48}"/>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2E4E5EF9-1CE1-4CD9-B9B6-77D234B73E00}"/>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0455E820-6A7C-4F64-8415-FA8403FDE7B0}"/>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49</a:t>
            </a:r>
          </a:p>
        </p:txBody>
      </p:sp>
      <p:sp>
        <p:nvSpPr>
          <p:cNvPr id="6" name="text-4">
            <a:extLst xmlns:a="http://schemas.openxmlformats.org/drawingml/2006/main">
              <a:ext uri="{FF2B5EF4-FFF2-40B4-BE49-F238E27FC236}">
                <a16:creationId xmlns:a16="http://schemas.microsoft.com/office/drawing/2014/main" id="{039A07DE-012E-41E5-9DC9-2003E6E2D520}"/>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74560180-90FF-4B03-9B8F-DC383CB3AA00}"/>
              </a:ext>
            </a:extLst>
          </p:cNvPr>
          <p:cNvSpPr>
            <a:spLocks xmlns:a="http://schemas.openxmlformats.org/drawingml/2006/main" noGrp="1"/>
          </p:cNvSpPr>
          <p:nvPr/>
        </p:nvSpPr>
        <p:spPr>
          <a:xfrm xmlns:a="http://schemas.openxmlformats.org/drawingml/2006/main">
            <a:off x="4095750" y="17430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S06 وزارة السياحة | نتائج السياحة لعام 2024</a:t>
            </a:r>
          </a:p>
        </p:txBody>
      </p:sp>
      <p:sp>
        <p:nvSpPr>
          <p:cNvPr id="8" name="text-6">
            <a:extLst xmlns:a="http://schemas.openxmlformats.org/drawingml/2006/main">
              <a:ext uri="{FF2B5EF4-FFF2-40B4-BE49-F238E27FC236}">
                <a16:creationId xmlns:a16="http://schemas.microsoft.com/office/drawing/2014/main" id="{64BE749E-165F-48CE-B059-CCF1D7D1D5B2}"/>
              </a:ext>
            </a:extLst>
          </p:cNvPr>
          <p:cNvSpPr>
            <a:spLocks xmlns:a="http://schemas.openxmlformats.org/drawingml/2006/main" noGrp="1"/>
          </p:cNvSpPr>
          <p:nvPr/>
        </p:nvSpPr>
        <p:spPr>
          <a:xfrm xmlns:a="http://schemas.openxmlformats.org/drawingml/2006/main">
            <a:off x="609600" y="2133600"/>
            <a:ext cx="1402080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116 مليون سائح محلي ووافد، 284 مليار ريال إنفاق، نمو 6% و11% على الترتيب.</a:t>
            </a:r>
          </a:p>
        </p:txBody>
      </p:sp>
      <p:sp>
        <p:nvSpPr>
          <p:cNvPr id="9" name="text-7">
            <a:extLst xmlns:a="http://schemas.openxmlformats.org/drawingml/2006/main">
              <a:ext uri="{FF2B5EF4-FFF2-40B4-BE49-F238E27FC236}">
                <a16:creationId xmlns:a16="http://schemas.microsoft.com/office/drawing/2014/main" id="{C277D820-7D27-463D-A966-7034F64C5E0A}"/>
              </a:ext>
            </a:extLst>
          </p:cNvPr>
          <p:cNvSpPr>
            <a:spLocks xmlns:a="http://schemas.openxmlformats.org/drawingml/2006/main" noGrp="1"/>
          </p:cNvSpPr>
          <p:nvPr/>
        </p:nvSpPr>
        <p:spPr>
          <a:xfrm xmlns:a="http://schemas.openxmlformats.org/drawingml/2006/main">
            <a:off x="609600" y="17907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mt.gov.sa</a:t>
            </a:r>
          </a:p>
        </p:txBody>
      </p:sp>
      <p:sp>
        <p:nvSpPr>
          <p:cNvPr id="10" name="text-8">
            <a:extLst xmlns:a="http://schemas.openxmlformats.org/drawingml/2006/main">
              <a:ext uri="{FF2B5EF4-FFF2-40B4-BE49-F238E27FC236}">
                <a16:creationId xmlns:a16="http://schemas.microsoft.com/office/drawing/2014/main" id="{A0D84C1A-6CD3-44EA-B2FD-BB2FB48FC679}"/>
              </a:ext>
            </a:extLst>
          </p:cNvPr>
          <p:cNvSpPr>
            <a:spLocks xmlns:a="http://schemas.openxmlformats.org/drawingml/2006/main" noGrp="1"/>
          </p:cNvSpPr>
          <p:nvPr/>
        </p:nvSpPr>
        <p:spPr>
          <a:xfrm xmlns:a="http://schemas.openxmlformats.org/drawingml/2006/main">
            <a:off x="4095750" y="317182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S07 الهيئة العامة للإحصاء | منشآت السياحة، الربع الأول 2025</a:t>
            </a:r>
          </a:p>
        </p:txBody>
      </p:sp>
      <p:sp>
        <p:nvSpPr>
          <p:cNvPr id="11" name="text-9">
            <a:extLst xmlns:a="http://schemas.openxmlformats.org/drawingml/2006/main">
              <a:ext uri="{FF2B5EF4-FFF2-40B4-BE49-F238E27FC236}">
                <a16:creationId xmlns:a16="http://schemas.microsoft.com/office/drawing/2014/main" id="{7C7645B1-78E0-4D0E-9CFC-BFAC35B4E494}"/>
              </a:ext>
            </a:extLst>
          </p:cNvPr>
          <p:cNvSpPr>
            <a:spLocks xmlns:a="http://schemas.openxmlformats.org/drawingml/2006/main" noGrp="1"/>
          </p:cNvSpPr>
          <p:nvPr/>
        </p:nvSpPr>
        <p:spPr>
          <a:xfrm xmlns:a="http://schemas.openxmlformats.org/drawingml/2006/main">
            <a:off x="609600" y="3562350"/>
            <a:ext cx="1402080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إشغال فنادق المملكة نحو 63% ومتوسط سعر يومي نحو 477 ريال. مرجع تاريخي وطني.</a:t>
            </a:r>
          </a:p>
        </p:txBody>
      </p:sp>
      <p:sp>
        <p:nvSpPr>
          <p:cNvPr id="12" name="text-10">
            <a:extLst xmlns:a="http://schemas.openxmlformats.org/drawingml/2006/main">
              <a:ext uri="{FF2B5EF4-FFF2-40B4-BE49-F238E27FC236}">
                <a16:creationId xmlns:a16="http://schemas.microsoft.com/office/drawing/2014/main" id="{8889FA59-1BB1-4F2E-8796-A8B3264AE9C8}"/>
              </a:ext>
            </a:extLst>
          </p:cNvPr>
          <p:cNvSpPr>
            <a:spLocks xmlns:a="http://schemas.openxmlformats.org/drawingml/2006/main" noGrp="1"/>
          </p:cNvSpPr>
          <p:nvPr/>
        </p:nvSpPr>
        <p:spPr>
          <a:xfrm xmlns:a="http://schemas.openxmlformats.org/drawingml/2006/main">
            <a:off x="609600" y="321945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stats.gov.sa</a:t>
            </a:r>
          </a:p>
        </p:txBody>
      </p:sp>
      <p:sp>
        <p:nvSpPr>
          <p:cNvPr id="13" name="text-11">
            <a:extLst xmlns:a="http://schemas.openxmlformats.org/drawingml/2006/main">
              <a:ext uri="{FF2B5EF4-FFF2-40B4-BE49-F238E27FC236}">
                <a16:creationId xmlns:a16="http://schemas.microsoft.com/office/drawing/2014/main" id="{CAD2AE08-7280-49AF-84B6-91803DD686FB}"/>
              </a:ext>
            </a:extLst>
          </p:cNvPr>
          <p:cNvSpPr>
            <a:spLocks xmlns:a="http://schemas.openxmlformats.org/drawingml/2006/main" noGrp="1"/>
          </p:cNvSpPr>
          <p:nvPr/>
        </p:nvSpPr>
        <p:spPr>
          <a:xfrm xmlns:a="http://schemas.openxmlformats.org/drawingml/2006/main">
            <a:off x="4095750" y="46005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S08 Knight Frank | سوق الضيافة السعودي، 21 يونيو 2026</a:t>
            </a:r>
          </a:p>
        </p:txBody>
      </p:sp>
      <p:sp>
        <p:nvSpPr>
          <p:cNvPr id="14" name="text-12">
            <a:extLst xmlns:a="http://schemas.openxmlformats.org/drawingml/2006/main">
              <a:ext uri="{FF2B5EF4-FFF2-40B4-BE49-F238E27FC236}">
                <a16:creationId xmlns:a16="http://schemas.microsoft.com/office/drawing/2014/main" id="{53E54AAD-5F70-4E38-B9E0-57BA11F31BA8}"/>
              </a:ext>
            </a:extLst>
          </p:cNvPr>
          <p:cNvSpPr>
            <a:spLocks xmlns:a="http://schemas.openxmlformats.org/drawingml/2006/main" noGrp="1"/>
          </p:cNvSpPr>
          <p:nvPr/>
        </p:nvSpPr>
        <p:spPr>
          <a:xfrm xmlns:a="http://schemas.openxmlformats.org/drawingml/2006/main">
            <a:off x="609600" y="4991100"/>
            <a:ext cx="1402080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يناير–أبريل 2026: إشغال المملكة 63.4% والرياض 49.3%. تراجع RevPAR الرياض 18.3% سنويًا. تقرير تجاري وليس تعدادًا رسميًا.</a:t>
            </a:r>
          </a:p>
        </p:txBody>
      </p:sp>
      <p:sp>
        <p:nvSpPr>
          <p:cNvPr id="15" name="text-13">
            <a:extLst xmlns:a="http://schemas.openxmlformats.org/drawingml/2006/main">
              <a:ext uri="{FF2B5EF4-FFF2-40B4-BE49-F238E27FC236}">
                <a16:creationId xmlns:a16="http://schemas.microsoft.com/office/drawing/2014/main" id="{9885FAA5-5A20-47FB-A58D-AF623A1F7B14}"/>
              </a:ext>
            </a:extLst>
          </p:cNvPr>
          <p:cNvSpPr>
            <a:spLocks xmlns:a="http://schemas.openxmlformats.org/drawingml/2006/main" noGrp="1"/>
          </p:cNvSpPr>
          <p:nvPr/>
        </p:nvSpPr>
        <p:spPr>
          <a:xfrm xmlns:a="http://schemas.openxmlformats.org/drawingml/2006/main">
            <a:off x="609600" y="46482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www.knightfrank.com.sa</a:t>
            </a:r>
          </a:p>
        </p:txBody>
      </p:sp>
      <p:sp>
        <p:nvSpPr>
          <p:cNvPr id="16" name="text-14">
            <a:extLst xmlns:a="http://schemas.openxmlformats.org/drawingml/2006/main">
              <a:ext uri="{FF2B5EF4-FFF2-40B4-BE49-F238E27FC236}">
                <a16:creationId xmlns:a16="http://schemas.microsoft.com/office/drawing/2014/main" id="{1FEAE43C-D30A-4FC9-A9C3-E94A0D837488}"/>
              </a:ext>
            </a:extLst>
          </p:cNvPr>
          <p:cNvSpPr>
            <a:spLocks xmlns:a="http://schemas.openxmlformats.org/drawingml/2006/main" noGrp="1"/>
          </p:cNvSpPr>
          <p:nvPr/>
        </p:nvSpPr>
        <p:spPr>
          <a:xfrm xmlns:a="http://schemas.openxmlformats.org/drawingml/2006/main">
            <a:off x="4095750" y="602932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S14 هيئة الزكاة والضريبة والجمارك | ضريبة القيمة المضافة</a:t>
            </a:r>
          </a:p>
        </p:txBody>
      </p:sp>
      <p:sp>
        <p:nvSpPr>
          <p:cNvPr id="17" name="text-15">
            <a:extLst xmlns:a="http://schemas.openxmlformats.org/drawingml/2006/main">
              <a:ext uri="{FF2B5EF4-FFF2-40B4-BE49-F238E27FC236}">
                <a16:creationId xmlns:a16="http://schemas.microsoft.com/office/drawing/2014/main" id="{65B288B6-85D4-4E77-91B6-C056E2E1C25C}"/>
              </a:ext>
            </a:extLst>
          </p:cNvPr>
          <p:cNvSpPr>
            <a:spLocks xmlns:a="http://schemas.openxmlformats.org/drawingml/2006/main" noGrp="1"/>
          </p:cNvSpPr>
          <p:nvPr/>
        </p:nvSpPr>
        <p:spPr>
          <a:xfrm xmlns:a="http://schemas.openxmlformats.org/drawingml/2006/main">
            <a:off x="609600" y="6419850"/>
            <a:ext cx="1402080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النسبة الأساسية 15%. تطبيقها على الميزانية تقدير للتدفق النقدي وتراجعه المالية.</a:t>
            </a:r>
          </a:p>
        </p:txBody>
      </p:sp>
      <p:sp>
        <p:nvSpPr>
          <p:cNvPr id="18" name="text-16">
            <a:extLst xmlns:a="http://schemas.openxmlformats.org/drawingml/2006/main">
              <a:ext uri="{FF2B5EF4-FFF2-40B4-BE49-F238E27FC236}">
                <a16:creationId xmlns:a16="http://schemas.microsoft.com/office/drawing/2014/main" id="{C30A24F3-200B-41C1-8979-2CF5F2DE13D8}"/>
              </a:ext>
            </a:extLst>
          </p:cNvPr>
          <p:cNvSpPr>
            <a:spLocks xmlns:a="http://schemas.openxmlformats.org/drawingml/2006/main" noGrp="1"/>
          </p:cNvSpPr>
          <p:nvPr/>
        </p:nvSpPr>
        <p:spPr>
          <a:xfrm xmlns:a="http://schemas.openxmlformats.org/drawingml/2006/main">
            <a:off x="609600" y="607695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zatca.gov.sa</a:t>
            </a:r>
          </a:p>
        </p:txBody>
      </p:sp>
    </p:spTree>
    <p:extLst>
      <p:ext uri="{BB962C8B-B14F-4D97-AF65-F5344CB8AC3E}">
        <p14:creationId xmlns:p14="http://schemas.microsoft.com/office/powerpoint/2010/main" val="327715977"/>
      </p:ext>
    </p:extLst>
  </p:cSld>
</p:sld>
</file>

<file path=ppt/slides/slide50.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9" name="">
            <a:extLst xmlns:a="http://schemas.openxmlformats.org/drawingml/2006/main">
              <a:ext uri="{FF2B5EF4-FFF2-40B4-BE49-F238E27FC236}">
                <a16:creationId xmlns:a16="http://schemas.microsoft.com/office/drawing/2014/main" id="{96B20A02-06A4-4A32-8710-2EC4CDA36C8A}"/>
              </a:ext>
            </a:extLst>
          </p:cNvPr>
          <p:cNvPicPr>
            <a:picLocks xmlns:a="http://schemas.openxmlformats.org/drawingml/2006/main" noChangeAspect="1"/>
          </p:cNvPicPr>
          <p:nvPr/>
        </p:nvPicPr>
        <p:blipFill>
          <a:blip xmlns:r="http://schemas.openxmlformats.org/officeDocument/2006/relationships" xmlns:a="http://schemas.openxmlformats.org/drawingml/2006/main" r:embed="R34a7a369b2f04d81"/>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8829B26A-2617-41C6-8230-866FE3E24C40}"/>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المصادر: مجموعة المنافسين المقترحة</a:t>
            </a:r>
          </a:p>
        </p:txBody>
      </p:sp>
      <p:sp>
        <p:nvSpPr>
          <p:cNvPr id="3" name="">
            <a:extLst xmlns:a="http://schemas.openxmlformats.org/drawingml/2006/main">
              <a:ext uri="{FF2B5EF4-FFF2-40B4-BE49-F238E27FC236}">
                <a16:creationId xmlns:a16="http://schemas.microsoft.com/office/drawing/2014/main" id="{3FF965CE-D404-4474-9D34-BA50EB26C18A}"/>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53AB5FEC-2CF9-4B31-885F-12553D7556BC}"/>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6E202947-DF37-4B39-A47C-2C7C1BAAAB2D}"/>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50</a:t>
            </a:r>
          </a:p>
        </p:txBody>
      </p:sp>
      <p:sp>
        <p:nvSpPr>
          <p:cNvPr id="6" name="text-4">
            <a:extLst xmlns:a="http://schemas.openxmlformats.org/drawingml/2006/main">
              <a:ext uri="{FF2B5EF4-FFF2-40B4-BE49-F238E27FC236}">
                <a16:creationId xmlns:a16="http://schemas.microsoft.com/office/drawing/2014/main" id="{9C983202-6182-4BCF-A9EE-826693002A1B}"/>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349FB5F5-C6BE-48C8-BE7B-878FF948F589}"/>
              </a:ext>
            </a:extLst>
          </p:cNvPr>
          <p:cNvSpPr>
            <a:spLocks xmlns:a="http://schemas.openxmlformats.org/drawingml/2006/main" noGrp="1"/>
          </p:cNvSpPr>
          <p:nvPr/>
        </p:nvSpPr>
        <p:spPr>
          <a:xfrm xmlns:a="http://schemas.openxmlformats.org/drawingml/2006/main">
            <a:off x="4095750" y="17430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a:defRPr sz="1950" b="1">
                <a:solidFill>
                  <a:srgbClr val="A81927"/>
                </a:solidFill>
                <a:latin typeface="Cairo"/>
                <a:ea typeface="Cairo"/>
                <a:cs typeface="Cairo"/>
              </a:defRPr>
            </a:pPr>
            <a:r>
              <a:rPr sz="1950" b="1">
                <a:solidFill>
                  <a:srgbClr val="A81927"/>
                </a:solidFill>
                <a:latin typeface="Cairo"/>
                <a:ea typeface="Cairo"/>
                <a:cs typeface="Cairo"/>
              </a:rPr>
              <a:t>S09 IHG | Holiday Inn Riyadh Al Malaz</a:t>
            </a:r>
          </a:p>
        </p:txBody>
      </p:sp>
      <p:sp>
        <p:nvSpPr>
          <p:cNvPr id="8" name="text-6">
            <a:extLst xmlns:a="http://schemas.openxmlformats.org/drawingml/2006/main">
              <a:ext uri="{FF2B5EF4-FFF2-40B4-BE49-F238E27FC236}">
                <a16:creationId xmlns:a16="http://schemas.microsoft.com/office/drawing/2014/main" id="{0DF906D0-6A42-4D0F-A089-836F9551D546}"/>
              </a:ext>
            </a:extLst>
          </p:cNvPr>
          <p:cNvSpPr>
            <a:spLocks xmlns:a="http://schemas.openxmlformats.org/drawingml/2006/main" noGrp="1"/>
          </p:cNvSpPr>
          <p:nvPr/>
        </p:nvSpPr>
        <p:spPr>
          <a:xfrm xmlns:a="http://schemas.openxmlformats.org/drawingml/2006/main">
            <a:off x="609600" y="2133600"/>
            <a:ext cx="1402080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بديل منافس في منطقة الضباط/الملز. لم تُجر مقارنة سعرية متزامنة.</a:t>
            </a:r>
          </a:p>
        </p:txBody>
      </p:sp>
      <p:sp>
        <p:nvSpPr>
          <p:cNvPr id="9" name="text-7">
            <a:extLst xmlns:a="http://schemas.openxmlformats.org/drawingml/2006/main">
              <a:ext uri="{FF2B5EF4-FFF2-40B4-BE49-F238E27FC236}">
                <a16:creationId xmlns:a16="http://schemas.microsoft.com/office/drawing/2014/main" id="{990A6753-AB6C-44A1-B420-AF128158E36B}"/>
              </a:ext>
            </a:extLst>
          </p:cNvPr>
          <p:cNvSpPr>
            <a:spLocks xmlns:a="http://schemas.openxmlformats.org/drawingml/2006/main" noGrp="1"/>
          </p:cNvSpPr>
          <p:nvPr/>
        </p:nvSpPr>
        <p:spPr>
          <a:xfrm xmlns:a="http://schemas.openxmlformats.org/drawingml/2006/main">
            <a:off x="609600" y="17907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www.ihg.com</a:t>
            </a:r>
          </a:p>
        </p:txBody>
      </p:sp>
      <p:sp>
        <p:nvSpPr>
          <p:cNvPr id="10" name="text-8">
            <a:extLst xmlns:a="http://schemas.openxmlformats.org/drawingml/2006/main">
              <a:ext uri="{FF2B5EF4-FFF2-40B4-BE49-F238E27FC236}">
                <a16:creationId xmlns:a16="http://schemas.microsoft.com/office/drawing/2014/main" id="{41CBB87F-E491-4B27-90FE-1F303314810B}"/>
              </a:ext>
            </a:extLst>
          </p:cNvPr>
          <p:cNvSpPr>
            <a:spLocks xmlns:a="http://schemas.openxmlformats.org/drawingml/2006/main" noGrp="1"/>
          </p:cNvSpPr>
          <p:nvPr/>
        </p:nvSpPr>
        <p:spPr>
          <a:xfrm xmlns:a="http://schemas.openxmlformats.org/drawingml/2006/main">
            <a:off x="4095750" y="317182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a:defRPr sz="1950" b="1">
                <a:solidFill>
                  <a:srgbClr val="A81927"/>
                </a:solidFill>
                <a:latin typeface="Cairo"/>
                <a:ea typeface="Cairo"/>
                <a:cs typeface="Cairo"/>
              </a:defRPr>
            </a:pPr>
            <a:r>
              <a:rPr sz="1950" b="1">
                <a:solidFill>
                  <a:srgbClr val="A81927"/>
                </a:solidFill>
                <a:latin typeface="Cairo"/>
                <a:ea typeface="Cairo"/>
                <a:cs typeface="Cairo"/>
              </a:rPr>
              <a:t>S10 Marriott | Aloft Riyadh</a:t>
            </a:r>
          </a:p>
        </p:txBody>
      </p:sp>
      <p:sp>
        <p:nvSpPr>
          <p:cNvPr id="11" name="text-9">
            <a:extLst xmlns:a="http://schemas.openxmlformats.org/drawingml/2006/main">
              <a:ext uri="{FF2B5EF4-FFF2-40B4-BE49-F238E27FC236}">
                <a16:creationId xmlns:a16="http://schemas.microsoft.com/office/drawing/2014/main" id="{DF0CC3F6-BBC2-451F-99F4-9A73552A7B0E}"/>
              </a:ext>
            </a:extLst>
          </p:cNvPr>
          <p:cNvSpPr>
            <a:spLocks xmlns:a="http://schemas.openxmlformats.org/drawingml/2006/main" noGrp="1"/>
          </p:cNvSpPr>
          <p:nvPr/>
        </p:nvSpPr>
        <p:spPr>
          <a:xfrm xmlns:a="http://schemas.openxmlformats.org/drawingml/2006/main">
            <a:off x="609600" y="3562350"/>
            <a:ext cx="1402080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فندق بشارع العليا وعروض غرف واجتماعات للمقارنة النوعية.</a:t>
            </a:r>
          </a:p>
        </p:txBody>
      </p:sp>
      <p:sp>
        <p:nvSpPr>
          <p:cNvPr id="12" name="text-10">
            <a:extLst xmlns:a="http://schemas.openxmlformats.org/drawingml/2006/main">
              <a:ext uri="{FF2B5EF4-FFF2-40B4-BE49-F238E27FC236}">
                <a16:creationId xmlns:a16="http://schemas.microsoft.com/office/drawing/2014/main" id="{C1200E3A-79AB-483A-8873-3480F740D9C3}"/>
              </a:ext>
            </a:extLst>
          </p:cNvPr>
          <p:cNvSpPr>
            <a:spLocks xmlns:a="http://schemas.openxmlformats.org/drawingml/2006/main" noGrp="1"/>
          </p:cNvSpPr>
          <p:nvPr/>
        </p:nvSpPr>
        <p:spPr>
          <a:xfrm xmlns:a="http://schemas.openxmlformats.org/drawingml/2006/main">
            <a:off x="609600" y="321945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www.marriott.com</a:t>
            </a:r>
          </a:p>
        </p:txBody>
      </p:sp>
      <p:sp>
        <p:nvSpPr>
          <p:cNvPr id="13" name="text-11">
            <a:extLst xmlns:a="http://schemas.openxmlformats.org/drawingml/2006/main">
              <a:ext uri="{FF2B5EF4-FFF2-40B4-BE49-F238E27FC236}">
                <a16:creationId xmlns:a16="http://schemas.microsoft.com/office/drawing/2014/main" id="{0285B144-FE0F-4292-B093-E8D6ADE2FC32}"/>
              </a:ext>
            </a:extLst>
          </p:cNvPr>
          <p:cNvSpPr>
            <a:spLocks xmlns:a="http://schemas.openxmlformats.org/drawingml/2006/main" noGrp="1"/>
          </p:cNvSpPr>
          <p:nvPr/>
        </p:nvSpPr>
        <p:spPr>
          <a:xfrm xmlns:a="http://schemas.openxmlformats.org/drawingml/2006/main">
            <a:off x="4095750" y="46005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a:defRPr sz="1950" b="1">
                <a:solidFill>
                  <a:srgbClr val="A81927"/>
                </a:solidFill>
                <a:latin typeface="Cairo"/>
                <a:ea typeface="Cairo"/>
                <a:cs typeface="Cairo"/>
              </a:defRPr>
            </a:pPr>
            <a:r>
              <a:rPr sz="1950" b="1">
                <a:solidFill>
                  <a:srgbClr val="A81927"/>
                </a:solidFill>
                <a:latin typeface="Cairo"/>
                <a:ea typeface="Cairo"/>
                <a:cs typeface="Cairo"/>
              </a:rPr>
              <a:t>S11 Accor | Novotel Riyadh Al Anoud</a:t>
            </a:r>
          </a:p>
        </p:txBody>
      </p:sp>
      <p:sp>
        <p:nvSpPr>
          <p:cNvPr id="14" name="text-12">
            <a:extLst xmlns:a="http://schemas.openxmlformats.org/drawingml/2006/main">
              <a:ext uri="{FF2B5EF4-FFF2-40B4-BE49-F238E27FC236}">
                <a16:creationId xmlns:a16="http://schemas.microsoft.com/office/drawing/2014/main" id="{3BB4CC76-5F45-452E-A265-F0941E2ACADA}"/>
              </a:ext>
            </a:extLst>
          </p:cNvPr>
          <p:cNvSpPr>
            <a:spLocks xmlns:a="http://schemas.openxmlformats.org/drawingml/2006/main" noGrp="1"/>
          </p:cNvSpPr>
          <p:nvPr/>
        </p:nvSpPr>
        <p:spPr>
          <a:xfrm xmlns:a="http://schemas.openxmlformats.org/drawingml/2006/main">
            <a:off x="609600" y="4991100"/>
            <a:ext cx="1402080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بديل في العليا مع مسبح وسبا واجتماعات ومطعم.</a:t>
            </a:r>
          </a:p>
        </p:txBody>
      </p:sp>
      <p:sp>
        <p:nvSpPr>
          <p:cNvPr id="15" name="text-13">
            <a:extLst xmlns:a="http://schemas.openxmlformats.org/drawingml/2006/main">
              <a:ext uri="{FF2B5EF4-FFF2-40B4-BE49-F238E27FC236}">
                <a16:creationId xmlns:a16="http://schemas.microsoft.com/office/drawing/2014/main" id="{17918608-D818-4715-ADB0-4796899EECA0}"/>
              </a:ext>
            </a:extLst>
          </p:cNvPr>
          <p:cNvSpPr>
            <a:spLocks xmlns:a="http://schemas.openxmlformats.org/drawingml/2006/main" noGrp="1"/>
          </p:cNvSpPr>
          <p:nvPr/>
        </p:nvSpPr>
        <p:spPr>
          <a:xfrm xmlns:a="http://schemas.openxmlformats.org/drawingml/2006/main">
            <a:off x="609600" y="46482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all.accor.com</a:t>
            </a:r>
          </a:p>
        </p:txBody>
      </p:sp>
      <p:sp>
        <p:nvSpPr>
          <p:cNvPr id="16" name="text-14">
            <a:extLst xmlns:a="http://schemas.openxmlformats.org/drawingml/2006/main">
              <a:ext uri="{FF2B5EF4-FFF2-40B4-BE49-F238E27FC236}">
                <a16:creationId xmlns:a16="http://schemas.microsoft.com/office/drawing/2014/main" id="{8990507A-4EE8-4A72-8AE2-D7E82E05D218}"/>
              </a:ext>
            </a:extLst>
          </p:cNvPr>
          <p:cNvSpPr>
            <a:spLocks xmlns:a="http://schemas.openxmlformats.org/drawingml/2006/main" noGrp="1"/>
          </p:cNvSpPr>
          <p:nvPr/>
        </p:nvSpPr>
        <p:spPr>
          <a:xfrm xmlns:a="http://schemas.openxmlformats.org/drawingml/2006/main">
            <a:off x="4095750" y="602932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a:defRPr sz="1950" b="1">
                <a:solidFill>
                  <a:srgbClr val="A81927"/>
                </a:solidFill>
                <a:latin typeface="Cairo"/>
                <a:ea typeface="Cairo"/>
                <a:cs typeface="Cairo"/>
              </a:defRPr>
            </a:pPr>
            <a:r>
              <a:rPr sz="1950" b="1">
                <a:solidFill>
                  <a:srgbClr val="A81927"/>
                </a:solidFill>
                <a:latin typeface="Cairo"/>
                <a:ea typeface="Cairo"/>
                <a:cs typeface="Cairo"/>
              </a:rPr>
              <a:t>S12 IHG | voco Riyadh</a:t>
            </a:r>
          </a:p>
        </p:txBody>
      </p:sp>
      <p:sp>
        <p:nvSpPr>
          <p:cNvPr id="17" name="text-15">
            <a:extLst xmlns:a="http://schemas.openxmlformats.org/drawingml/2006/main">
              <a:ext uri="{FF2B5EF4-FFF2-40B4-BE49-F238E27FC236}">
                <a16:creationId xmlns:a16="http://schemas.microsoft.com/office/drawing/2014/main" id="{7DE4B508-A3C5-417F-B0E7-9DE4657D4D64}"/>
              </a:ext>
            </a:extLst>
          </p:cNvPr>
          <p:cNvSpPr>
            <a:spLocks xmlns:a="http://schemas.openxmlformats.org/drawingml/2006/main" noGrp="1"/>
          </p:cNvSpPr>
          <p:nvPr/>
        </p:nvSpPr>
        <p:spPr>
          <a:xfrm xmlns:a="http://schemas.openxmlformats.org/drawingml/2006/main">
            <a:off x="609600" y="6419850"/>
            <a:ext cx="1402080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منافس مرجعي للفعاليات الكبيرة. يعلن 438 غرفة و22 مساحة فعاليات.</a:t>
            </a:r>
          </a:p>
        </p:txBody>
      </p:sp>
      <p:sp>
        <p:nvSpPr>
          <p:cNvPr id="18" name="text-16">
            <a:extLst xmlns:a="http://schemas.openxmlformats.org/drawingml/2006/main">
              <a:ext uri="{FF2B5EF4-FFF2-40B4-BE49-F238E27FC236}">
                <a16:creationId xmlns:a16="http://schemas.microsoft.com/office/drawing/2014/main" id="{5453FA7E-9823-439B-9BEE-8C03D852A469}"/>
              </a:ext>
            </a:extLst>
          </p:cNvPr>
          <p:cNvSpPr>
            <a:spLocks xmlns:a="http://schemas.openxmlformats.org/drawingml/2006/main" noGrp="1"/>
          </p:cNvSpPr>
          <p:nvPr/>
        </p:nvSpPr>
        <p:spPr>
          <a:xfrm xmlns:a="http://schemas.openxmlformats.org/drawingml/2006/main">
            <a:off x="609600" y="607695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www.ihg.com</a:t>
            </a:r>
          </a:p>
        </p:txBody>
      </p:sp>
    </p:spTree>
    <p:extLst>
      <p:ext uri="{BB962C8B-B14F-4D97-AF65-F5344CB8AC3E}">
        <p14:creationId xmlns:p14="http://schemas.microsoft.com/office/powerpoint/2010/main" val="464185404"/>
      </p:ext>
    </p:extLst>
  </p:cSld>
</p:sld>
</file>

<file path=ppt/slides/slide51.xml><?xml version="1.0" encoding="utf-8"?>
<p:sld xmlns:p="http://schemas.openxmlformats.org/presentationml/2006/main">
  <p:cSld>
    <p:bg>
      <p:bgPr>
        <a:solidFill xmlns:a="http://schemas.openxmlformats.org/drawingml/2006/main">
          <a:srgbClr val="FAF7F2"/>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C5B57BB4-A114-4074-9985-4FA638EAD4EE}"/>
              </a:ext>
            </a:extLst>
          </p:cNvPr>
          <p:cNvPicPr>
            <a:picLocks xmlns:a="http://schemas.openxmlformats.org/drawingml/2006/main" noChangeAspect="1"/>
          </p:cNvPicPr>
          <p:nvPr/>
        </p:nvPicPr>
        <p:blipFill>
          <a:blip xmlns:r="http://schemas.openxmlformats.org/officeDocument/2006/relationships" xmlns:a="http://schemas.openxmlformats.org/drawingml/2006/main" r:embed="R3a57d629a3244c07"/>
          <a:stretch xmlns:a="http://schemas.openxmlformats.org/drawingml/2006/main"/>
        </p:blipFill>
        <p:spPr>
          <a:xfrm xmlns:a="http://schemas.openxmlformats.org/drawingml/2006/main">
            <a:off x="661988" y="285750"/>
            <a:ext cx="771525" cy="5715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A33896E7-23E6-4FA5-BEF7-621B1FC4A25E}"/>
              </a:ext>
            </a:extLst>
          </p:cNvPr>
          <p:cNvSpPr>
            <a:spLocks xmlns:a="http://schemas.openxmlformats.org/drawingml/2006/main" noGrp="1"/>
          </p:cNvSpPr>
          <p:nvPr/>
        </p:nvSpPr>
        <p:spPr>
          <a:xfrm xmlns:a="http://schemas.openxmlformats.org/drawingml/2006/main">
            <a:off x="2047875" y="428625"/>
            <a:ext cx="12573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3450" b="1">
                <a:solidFill>
                  <a:srgbClr val="A81927"/>
                </a:solidFill>
                <a:latin typeface="Cairo"/>
                <a:ea typeface="Cairo"/>
                <a:cs typeface="Cairo"/>
              </a:defRPr>
            </a:defPPr>
          </a:lstStyle>
          <a:p xmlns:a="http://schemas.openxmlformats.org/drawingml/2006/main">
            <a:pPr algn="r" rtl="1">
              <a:defRPr sz="3450" b="1">
                <a:solidFill>
                  <a:srgbClr val="A81927"/>
                </a:solidFill>
                <a:latin typeface="Cairo"/>
                <a:ea typeface="Cairo"/>
                <a:cs typeface="Cairo"/>
              </a:defRPr>
            </a:pPr>
            <a:r>
              <a:rPr sz="3450" b="1" lang="ar-SA">
                <a:solidFill>
                  <a:srgbClr val="A81927"/>
                </a:solidFill>
                <a:latin typeface="Cairo"/>
                <a:ea typeface="Cairo"/>
                <a:cs typeface="Cairo"/>
              </a:rPr>
              <a:t>الصور والشعار وحدود استخدام الأصول</a:t>
            </a:r>
          </a:p>
        </p:txBody>
      </p:sp>
      <p:sp>
        <p:nvSpPr>
          <p:cNvPr id="3" name="">
            <a:extLst xmlns:a="http://schemas.openxmlformats.org/drawingml/2006/main">
              <a:ext uri="{FF2B5EF4-FFF2-40B4-BE49-F238E27FC236}">
                <a16:creationId xmlns:a16="http://schemas.microsoft.com/office/drawing/2014/main" id="{8B1DACBA-8C6A-4D55-A8F3-0ACE17346E83}"/>
              </a:ext>
            </a:extLst>
          </p:cNvPr>
          <p:cNvSpPr>
            <a:spLocks xmlns:a="http://schemas.openxmlformats.org/drawingml/2006/main" noGrp="1"/>
          </p:cNvSpPr>
          <p:nvPr/>
        </p:nvSpPr>
        <p:spPr>
          <a:xfrm xmlns:a="http://schemas.openxmlformats.org/drawingml/2006/main">
            <a:off x="609600" y="14001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4" name="">
            <a:extLst xmlns:a="http://schemas.openxmlformats.org/drawingml/2006/main">
              <a:ext uri="{FF2B5EF4-FFF2-40B4-BE49-F238E27FC236}">
                <a16:creationId xmlns:a16="http://schemas.microsoft.com/office/drawing/2014/main" id="{EE88F310-1944-4A9D-B1F0-9A71C89B08D8}"/>
              </a:ext>
            </a:extLst>
          </p:cNvPr>
          <p:cNvSpPr>
            <a:spLocks xmlns:a="http://schemas.openxmlformats.org/drawingml/2006/main" noGrp="1"/>
          </p:cNvSpPr>
          <p:nvPr/>
        </p:nvSpPr>
        <p:spPr>
          <a:xfrm xmlns:a="http://schemas.openxmlformats.org/drawingml/2006/main">
            <a:off x="609600" y="7839075"/>
            <a:ext cx="14020800" cy="0"/>
          </a:xfrm>
          <a:prstGeom xmlns:a="http://schemas.openxmlformats.org/drawingml/2006/main" prst="line">
            <a:avLst/>
          </a:prstGeom>
          <a:noFill xmlns:a="http://schemas.openxmlformats.org/drawingml/2006/main"/>
          <a:ln xmlns:a="http://schemas.openxmlformats.org/drawingml/2006/main" w="9525">
            <a:solidFill>
              <a:srgbClr val="D9D0C4"/>
            </a:solidFill>
            <a:prstDash val="solid"/>
          </a:ln>
        </p:spPr>
      </p:sp>
      <p:sp>
        <p:nvSpPr>
          <p:cNvPr id="5" name="text-3">
            <a:extLst xmlns:a="http://schemas.openxmlformats.org/drawingml/2006/main">
              <a:ext uri="{FF2B5EF4-FFF2-40B4-BE49-F238E27FC236}">
                <a16:creationId xmlns:a16="http://schemas.microsoft.com/office/drawing/2014/main" id="{271E22C7-AB23-4A55-A1AD-4F6B1229081E}"/>
              </a:ext>
            </a:extLst>
          </p:cNvPr>
          <p:cNvSpPr>
            <a:spLocks xmlns:a="http://schemas.openxmlformats.org/drawingml/2006/main" noGrp="1"/>
          </p:cNvSpPr>
          <p:nvPr/>
        </p:nvSpPr>
        <p:spPr>
          <a:xfrm xmlns:a="http://schemas.openxmlformats.org/drawingml/2006/main">
            <a:off x="609600" y="8048625"/>
            <a:ext cx="7620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64605A"/>
                </a:solidFill>
                <a:latin typeface="Cairo"/>
                <a:ea typeface="Cairo"/>
                <a:cs typeface="Cairo"/>
              </a:defRPr>
            </a:defPPr>
          </a:lstStyle>
          <a:p xmlns:a="http://schemas.openxmlformats.org/drawingml/2006/main">
            <a:pPr algn="l">
              <a:defRPr sz="1350" b="0">
                <a:solidFill>
                  <a:srgbClr val="64605A"/>
                </a:solidFill>
                <a:latin typeface="Cairo"/>
                <a:ea typeface="Cairo"/>
                <a:cs typeface="Cairo"/>
              </a:defRPr>
            </a:pPr>
            <a:r>
              <a:rPr sz="1350" b="0">
                <a:solidFill>
                  <a:srgbClr val="64605A"/>
                </a:solidFill>
                <a:latin typeface="Cairo"/>
                <a:ea typeface="Cairo"/>
                <a:cs typeface="Cairo"/>
              </a:rPr>
              <a:t>BEST WESTERN PREMIER RIYADH 51</a:t>
            </a:r>
          </a:p>
        </p:txBody>
      </p:sp>
      <p:sp>
        <p:nvSpPr>
          <p:cNvPr id="6" name="text-4">
            <a:extLst xmlns:a="http://schemas.openxmlformats.org/drawingml/2006/main">
              <a:ext uri="{FF2B5EF4-FFF2-40B4-BE49-F238E27FC236}">
                <a16:creationId xmlns:a16="http://schemas.microsoft.com/office/drawing/2014/main" id="{6E629364-B529-48C2-924F-DCFF5FF6F5D1}"/>
              </a:ext>
            </a:extLst>
          </p:cNvPr>
          <p:cNvSpPr>
            <a:spLocks xmlns:a="http://schemas.openxmlformats.org/drawingml/2006/main" noGrp="1"/>
          </p:cNvSpPr>
          <p:nvPr/>
        </p:nvSpPr>
        <p:spPr>
          <a:xfrm xmlns:a="http://schemas.openxmlformats.org/drawingml/2006/main">
            <a:off x="8096250" y="8029575"/>
            <a:ext cx="65246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350" b="0">
                <a:solidFill>
                  <a:srgbClr val="64605A"/>
                </a:solidFill>
                <a:latin typeface="Cairo"/>
                <a:ea typeface="Cairo"/>
                <a:cs typeface="Cairo"/>
              </a:defRPr>
            </a:defPPr>
          </a:lstStyle>
          <a:p xmlns:a="http://schemas.openxmlformats.org/drawingml/2006/main">
            <a:pPr algn="r" rtl="1">
              <a:defRPr sz="1350" b="0">
                <a:solidFill>
                  <a:srgbClr val="64605A"/>
                </a:solidFill>
                <a:latin typeface="Cairo"/>
                <a:ea typeface="Cairo"/>
                <a:cs typeface="Cairo"/>
              </a:defRPr>
            </a:pPr>
            <a:r>
              <a:rPr sz="1350" b="0" lang="ar-SA">
                <a:solidFill>
                  <a:srgbClr val="64605A"/>
                </a:solidFill>
                <a:latin typeface="Cairo"/>
                <a:ea typeface="Cairo"/>
                <a:cs typeface="Cairo"/>
              </a:rPr>
              <a:t>تقديرات إعداد • للاعتماد بعد مراجعة الإدارة</a:t>
            </a:r>
          </a:p>
        </p:txBody>
      </p:sp>
      <p:sp>
        <p:nvSpPr>
          <p:cNvPr id="7" name="text-5">
            <a:extLst xmlns:a="http://schemas.openxmlformats.org/drawingml/2006/main">
              <a:ext uri="{FF2B5EF4-FFF2-40B4-BE49-F238E27FC236}">
                <a16:creationId xmlns:a16="http://schemas.microsoft.com/office/drawing/2014/main" id="{FD82D10D-0EAB-49C1-93D2-1F9EFE906F2A}"/>
              </a:ext>
            </a:extLst>
          </p:cNvPr>
          <p:cNvSpPr>
            <a:spLocks xmlns:a="http://schemas.openxmlformats.org/drawingml/2006/main" noGrp="1"/>
          </p:cNvSpPr>
          <p:nvPr/>
        </p:nvSpPr>
        <p:spPr>
          <a:xfrm xmlns:a="http://schemas.openxmlformats.org/drawingml/2006/main">
            <a:off x="4095750" y="17430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P01 صور الغرف الرسمية | Best Western</a:t>
            </a:r>
          </a:p>
        </p:txBody>
      </p:sp>
      <p:sp>
        <p:nvSpPr>
          <p:cNvPr id="8" name="text-6">
            <a:extLst xmlns:a="http://schemas.openxmlformats.org/drawingml/2006/main">
              <a:ext uri="{FF2B5EF4-FFF2-40B4-BE49-F238E27FC236}">
                <a16:creationId xmlns:a16="http://schemas.microsoft.com/office/drawing/2014/main" id="{5042CCD5-E580-4873-80C5-8A6557A4EB2B}"/>
              </a:ext>
            </a:extLst>
          </p:cNvPr>
          <p:cNvSpPr>
            <a:spLocks xmlns:a="http://schemas.openxmlformats.org/drawingml/2006/main" noGrp="1"/>
          </p:cNvSpPr>
          <p:nvPr/>
        </p:nvSpPr>
        <p:spPr>
          <a:xfrm xmlns:a="http://schemas.openxmlformats.org/drawingml/2006/main">
            <a:off x="609600" y="2133600"/>
            <a:ext cx="1402080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صورة الجناح من معرض الفندق، وصورة الجلسة 41961543.jpg من المضيف نفسه.</a:t>
            </a:r>
          </a:p>
        </p:txBody>
      </p:sp>
      <p:sp>
        <p:nvSpPr>
          <p:cNvPr id="9" name="text-7">
            <a:extLst xmlns:a="http://schemas.openxmlformats.org/drawingml/2006/main">
              <a:ext uri="{FF2B5EF4-FFF2-40B4-BE49-F238E27FC236}">
                <a16:creationId xmlns:a16="http://schemas.microsoft.com/office/drawing/2014/main" id="{5896FD83-82BE-4C3D-9E46-ED8E21627BE7}"/>
              </a:ext>
            </a:extLst>
          </p:cNvPr>
          <p:cNvSpPr>
            <a:spLocks xmlns:a="http://schemas.openxmlformats.org/drawingml/2006/main" noGrp="1"/>
          </p:cNvSpPr>
          <p:nvPr/>
        </p:nvSpPr>
        <p:spPr>
          <a:xfrm xmlns:a="http://schemas.openxmlformats.org/drawingml/2006/main">
            <a:off x="609600" y="17907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images.bestwestern.com</a:t>
            </a:r>
          </a:p>
        </p:txBody>
      </p:sp>
      <p:sp>
        <p:nvSpPr>
          <p:cNvPr id="10" name="text-8">
            <a:extLst xmlns:a="http://schemas.openxmlformats.org/drawingml/2006/main">
              <a:ext uri="{FF2B5EF4-FFF2-40B4-BE49-F238E27FC236}">
                <a16:creationId xmlns:a16="http://schemas.microsoft.com/office/drawing/2014/main" id="{608A575F-2C1E-42BF-B205-F2DEDC537F4B}"/>
              </a:ext>
            </a:extLst>
          </p:cNvPr>
          <p:cNvSpPr>
            <a:spLocks xmlns:a="http://schemas.openxmlformats.org/drawingml/2006/main" noGrp="1"/>
          </p:cNvSpPr>
          <p:nvPr/>
        </p:nvSpPr>
        <p:spPr>
          <a:xfrm xmlns:a="http://schemas.openxmlformats.org/drawingml/2006/main">
            <a:off x="4095750" y="34575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P02 صورة الواجهة | Traveloka</a:t>
            </a:r>
          </a:p>
        </p:txBody>
      </p:sp>
      <p:sp>
        <p:nvSpPr>
          <p:cNvPr id="11" name="text-9">
            <a:extLst xmlns:a="http://schemas.openxmlformats.org/drawingml/2006/main">
              <a:ext uri="{FF2B5EF4-FFF2-40B4-BE49-F238E27FC236}">
                <a16:creationId xmlns:a16="http://schemas.microsoft.com/office/drawing/2014/main" id="{8B82941F-27B6-4599-8A82-3F8BD087DA1F}"/>
              </a:ext>
            </a:extLst>
          </p:cNvPr>
          <p:cNvSpPr>
            <a:spLocks xmlns:a="http://schemas.openxmlformats.org/drawingml/2006/main" noGrp="1"/>
          </p:cNvSpPr>
          <p:nvPr/>
        </p:nvSpPr>
        <p:spPr>
          <a:xfrm xmlns:a="http://schemas.openxmlformats.org/drawingml/2006/main">
            <a:off x="609600" y="3848100"/>
            <a:ext cx="1402080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صورة الفندق المنشورة في قائمة المنشأة.</a:t>
            </a:r>
          </a:p>
        </p:txBody>
      </p:sp>
      <p:sp>
        <p:nvSpPr>
          <p:cNvPr id="12" name="text-10">
            <a:extLst xmlns:a="http://schemas.openxmlformats.org/drawingml/2006/main">
              <a:ext uri="{FF2B5EF4-FFF2-40B4-BE49-F238E27FC236}">
                <a16:creationId xmlns:a16="http://schemas.microsoft.com/office/drawing/2014/main" id="{AD3FE320-3A72-45C3-BB2D-149C38F7EEF1}"/>
              </a:ext>
            </a:extLst>
          </p:cNvPr>
          <p:cNvSpPr>
            <a:spLocks xmlns:a="http://schemas.openxmlformats.org/drawingml/2006/main" noGrp="1"/>
          </p:cNvSpPr>
          <p:nvPr/>
        </p:nvSpPr>
        <p:spPr>
          <a:xfrm xmlns:a="http://schemas.openxmlformats.org/drawingml/2006/main">
            <a:off x="609600" y="35052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www.traveloka.com</a:t>
            </a:r>
          </a:p>
        </p:txBody>
      </p:sp>
      <p:sp>
        <p:nvSpPr>
          <p:cNvPr id="13" name="text-11">
            <a:extLst xmlns:a="http://schemas.openxmlformats.org/drawingml/2006/main">
              <a:ext uri="{FF2B5EF4-FFF2-40B4-BE49-F238E27FC236}">
                <a16:creationId xmlns:a16="http://schemas.microsoft.com/office/drawing/2014/main" id="{59F9225B-0C06-4A88-804A-E78C695EF3C2}"/>
              </a:ext>
            </a:extLst>
          </p:cNvPr>
          <p:cNvSpPr>
            <a:spLocks xmlns:a="http://schemas.openxmlformats.org/drawingml/2006/main" noGrp="1"/>
          </p:cNvSpPr>
          <p:nvPr/>
        </p:nvSpPr>
        <p:spPr>
          <a:xfrm xmlns:a="http://schemas.openxmlformats.org/drawingml/2006/main">
            <a:off x="4095750" y="5172075"/>
            <a:ext cx="105346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1">
                <a:solidFill>
                  <a:srgbClr val="A81927"/>
                </a:solidFill>
                <a:latin typeface="Cairo"/>
                <a:ea typeface="Cairo"/>
                <a:cs typeface="Cairo"/>
              </a:defRPr>
            </a:defPPr>
          </a:lstStyle>
          <a:p xmlns:a="http://schemas.openxmlformats.org/drawingml/2006/main">
            <a:pPr algn="r" rtl="1">
              <a:defRPr sz="1950" b="1">
                <a:solidFill>
                  <a:srgbClr val="A81927"/>
                </a:solidFill>
                <a:latin typeface="Cairo"/>
                <a:ea typeface="Cairo"/>
                <a:cs typeface="Cairo"/>
              </a:defRPr>
            </a:pPr>
            <a:r>
              <a:rPr sz="1950" b="1" lang="ar-SA">
                <a:solidFill>
                  <a:srgbClr val="A81927"/>
                </a:solidFill>
                <a:latin typeface="Cairo"/>
                <a:ea typeface="Cairo"/>
                <a:cs typeface="Cairo"/>
              </a:rPr>
              <a:t>P03 صور إضافية | Booking وTrip.com وTUI</a:t>
            </a:r>
          </a:p>
        </p:txBody>
      </p:sp>
      <p:sp>
        <p:nvSpPr>
          <p:cNvPr id="14" name="text-12">
            <a:extLst xmlns:a="http://schemas.openxmlformats.org/drawingml/2006/main">
              <a:ext uri="{FF2B5EF4-FFF2-40B4-BE49-F238E27FC236}">
                <a16:creationId xmlns:a16="http://schemas.microsoft.com/office/drawing/2014/main" id="{31D2C952-2A55-4254-8665-6AD79CE3F442}"/>
              </a:ext>
            </a:extLst>
          </p:cNvPr>
          <p:cNvSpPr>
            <a:spLocks xmlns:a="http://schemas.openxmlformats.org/drawingml/2006/main" noGrp="1"/>
          </p:cNvSpPr>
          <p:nvPr/>
        </p:nvSpPr>
        <p:spPr>
          <a:xfrm xmlns:a="http://schemas.openxmlformats.org/drawingml/2006/main">
            <a:off x="609600" y="5562600"/>
            <a:ext cx="14020800" cy="1323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650" b="0">
                <a:solidFill>
                  <a:srgbClr val="242323"/>
                </a:solidFill>
                <a:latin typeface="Cairo"/>
                <a:ea typeface="Cairo"/>
                <a:cs typeface="Cairo"/>
              </a:defRPr>
            </a:defPPr>
          </a:lstStyle>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الغرفة الثنائية: Booking. الردهة: Trip.com. المطعم: tui.ch، قائمة الفندق رقم 1515275. للاستخدام في الدراسة الداخلية، وتستبدل بأصول الفندق المرخصة قبل النشر</a:t>
            </a:r>
          </a:p>
          <a:p xmlns:a="http://schemas.openxmlformats.org/drawingml/2006/main">
            <a:pPr algn="r" rtl="1">
              <a:defRPr sz="1650" b="0">
                <a:solidFill>
                  <a:srgbClr val="242323"/>
                </a:solidFill>
                <a:latin typeface="Cairo"/>
                <a:ea typeface="Cairo"/>
                <a:cs typeface="Cairo"/>
              </a:defRPr>
            </a:pPr>
            <a:r>
              <a:rPr sz="1650" b="0" lang="ar-SA">
                <a:solidFill>
                  <a:srgbClr val="242323"/>
                </a:solidFill>
                <a:latin typeface="Cairo"/>
                <a:ea typeface="Cairo"/>
                <a:cs typeface="Cairo"/>
              </a:rPr>
              <a:t>الإعلاني.</a:t>
            </a:r>
          </a:p>
        </p:txBody>
      </p:sp>
      <p:sp>
        <p:nvSpPr>
          <p:cNvPr id="15" name="text-13">
            <a:extLst xmlns:a="http://schemas.openxmlformats.org/drawingml/2006/main">
              <a:ext uri="{FF2B5EF4-FFF2-40B4-BE49-F238E27FC236}">
                <a16:creationId xmlns:a16="http://schemas.microsoft.com/office/drawing/2014/main" id="{FD6CD339-3C52-4EF2-844E-797C3A518F1A}"/>
              </a:ext>
            </a:extLst>
          </p:cNvPr>
          <p:cNvSpPr>
            <a:spLocks xmlns:a="http://schemas.openxmlformats.org/drawingml/2006/main" noGrp="1"/>
          </p:cNvSpPr>
          <p:nvPr/>
        </p:nvSpPr>
        <p:spPr>
          <a:xfrm xmlns:a="http://schemas.openxmlformats.org/drawingml/2006/main">
            <a:off x="609600" y="5219700"/>
            <a:ext cx="3143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425" b="0">
                <a:solidFill>
                  <a:srgbClr val="64605A"/>
                </a:solidFill>
                <a:latin typeface="Cairo"/>
                <a:ea typeface="Cairo"/>
                <a:cs typeface="Cairo"/>
              </a:defRPr>
            </a:defPPr>
          </a:lstStyle>
          <a:p xmlns:a="http://schemas.openxmlformats.org/drawingml/2006/main">
            <a:pPr algn="l">
              <a:defRPr sz="1425" b="0">
                <a:solidFill>
                  <a:srgbClr val="64605A"/>
                </a:solidFill>
                <a:latin typeface="Cairo"/>
                <a:ea typeface="Cairo"/>
                <a:cs typeface="Cairo"/>
              </a:defRPr>
            </a:pPr>
            <a:r>
              <a:rPr sz="1425" b="0">
                <a:solidFill>
                  <a:srgbClr val="64605A"/>
                </a:solidFill>
                <a:latin typeface="Cairo"/>
                <a:ea typeface="Cairo"/>
                <a:cs typeface="Cairo"/>
              </a:rPr>
              <a:t>www.trip.com</a:t>
            </a:r>
          </a:p>
        </p:txBody>
      </p:sp>
      <p:sp>
        <p:nvSpPr>
          <p:cNvPr id="16" name="text-14">
            <a:extLst xmlns:a="http://schemas.openxmlformats.org/drawingml/2006/main">
              <a:ext uri="{FF2B5EF4-FFF2-40B4-BE49-F238E27FC236}">
                <a16:creationId xmlns:a16="http://schemas.microsoft.com/office/drawing/2014/main" id="{5B6C6116-4F04-40CD-87FB-496287C839BE}"/>
              </a:ext>
            </a:extLst>
          </p:cNvPr>
          <p:cNvSpPr>
            <a:spLocks xmlns:a="http://schemas.openxmlformats.org/drawingml/2006/main" noGrp="1"/>
          </p:cNvSpPr>
          <p:nvPr/>
        </p:nvSpPr>
        <p:spPr>
          <a:xfrm xmlns:a="http://schemas.openxmlformats.org/drawingml/2006/main">
            <a:off x="609600" y="7115175"/>
            <a:ext cx="14020800" cy="42881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0">
                <a:solidFill>
                  <a:srgbClr val="242323"/>
                </a:solidFill>
                <a:latin typeface="Cairo"/>
                <a:ea typeface="Cairo"/>
                <a:cs typeface="Cairo"/>
              </a:defRPr>
            </a:defPPr>
          </a:lstStyle>
          <a:p xmlns:a="http://schemas.openxmlformats.org/drawingml/2006/main">
            <a:pPr algn="r" rtl="1">
              <a:defRPr sz="1950" b="0">
                <a:solidFill>
                  <a:srgbClr val="242323"/>
                </a:solidFill>
                <a:latin typeface="Cairo"/>
                <a:ea typeface="Cairo"/>
                <a:cs typeface="Cairo"/>
              </a:defRPr>
            </a:pPr>
            <a:r>
              <a:rPr sz="1950" b="0" lang="ar-SA">
                <a:solidFill>
                  <a:srgbClr val="242323"/>
                </a:solidFill>
                <a:latin typeface="Cairo"/>
                <a:ea typeface="Cairo"/>
                <a:cs typeface="Cairo"/>
              </a:rPr>
              <a:t>الشعار الأصلي مأخوذ من موقع العلامة، مع الحفاظ على نسبه وألوانه.</a:t>
            </a:r>
          </a:p>
        </p:txBody>
      </p:sp>
      <p:sp>
        <p:nvSpPr>
          <p:cNvPr id="17" name="text-15">
            <a:extLst xmlns:a="http://schemas.openxmlformats.org/drawingml/2006/main">
              <a:ext uri="{FF2B5EF4-FFF2-40B4-BE49-F238E27FC236}">
                <a16:creationId xmlns:a16="http://schemas.microsoft.com/office/drawing/2014/main" id="{B210382A-2216-4A2D-A006-3B203ACC9A8C}"/>
              </a:ext>
            </a:extLst>
          </p:cNvPr>
          <p:cNvSpPr>
            <a:spLocks xmlns:a="http://schemas.openxmlformats.org/drawingml/2006/main" noGrp="1"/>
          </p:cNvSpPr>
          <p:nvPr/>
        </p:nvSpPr>
        <p:spPr>
          <a:xfrm xmlns:a="http://schemas.openxmlformats.org/drawingml/2006/main">
            <a:off x="609600" y="7601141"/>
            <a:ext cx="14020800" cy="42881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r">
              <a:defRPr sz="1950" b="0">
                <a:solidFill>
                  <a:srgbClr val="242323"/>
                </a:solidFill>
                <a:latin typeface="Cairo"/>
                <a:ea typeface="Cairo"/>
                <a:cs typeface="Cairo"/>
              </a:defRPr>
            </a:defPPr>
          </a:lstStyle>
          <a:p xmlns:a="http://schemas.openxmlformats.org/drawingml/2006/main">
            <a:pPr algn="r" rtl="1">
              <a:defRPr sz="1950" b="0">
                <a:solidFill>
                  <a:srgbClr val="242323"/>
                </a:solidFill>
                <a:latin typeface="Cairo"/>
                <a:ea typeface="Cairo"/>
                <a:cs typeface="Cairo"/>
              </a:defRPr>
            </a:pPr>
            <a:r>
              <a:rPr sz="1950" b="0" lang="ar-SA">
                <a:solidFill>
                  <a:srgbClr val="242323"/>
                </a:solidFill>
                <a:latin typeface="Cairo"/>
                <a:ea typeface="Cairo"/>
                <a:cs typeface="Cairo"/>
              </a:rPr>
              <a:t>الصور تخص الفندق كما تنشرها المصادر؛ تُستبدل بأصوله المعتمدة قبل استخدامها في حملات عامة.</a:t>
            </a:r>
          </a:p>
        </p:txBody>
      </p:sp>
    </p:spTree>
    <p:extLst>
      <p:ext uri="{BB962C8B-B14F-4D97-AF65-F5344CB8AC3E}">
        <p14:creationId xmlns:p14="http://schemas.microsoft.com/office/powerpoint/2010/main" val="7708802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2026-10-17T05:09:20.7780000Z</dcterms:created>
  <dcterms:modified xsi:type="dcterms:W3CDTF">2026-10-17T05:09:20.7780000Z</dcterms:modified>
</coreProperties>
</file>